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8"/>
  </p:notesMasterIdLst>
  <p:sldIdLst>
    <p:sldId id="256" r:id="rId3"/>
    <p:sldId id="258" r:id="rId4"/>
    <p:sldId id="260" r:id="rId5"/>
    <p:sldId id="262" r:id="rId6"/>
    <p:sldId id="263" r:id="rId7"/>
    <p:sldId id="264" r:id="rId8"/>
    <p:sldId id="261" r:id="rId9"/>
    <p:sldId id="265" r:id="rId10"/>
    <p:sldId id="266" r:id="rId11"/>
    <p:sldId id="267" r:id="rId12"/>
    <p:sldId id="268" r:id="rId13"/>
    <p:sldId id="270" r:id="rId14"/>
    <p:sldId id="271" r:id="rId15"/>
    <p:sldId id="272"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984FF-CCFD-4789-8FDF-9CA3011585A0}" type="datetimeFigureOut">
              <a:rPr lang="en-US" smtClean="0"/>
              <a:t>14-Feb-19</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44F26-940D-4436-B4CE-144F942113B3}" type="slidenum">
              <a:rPr lang="en-US" smtClean="0"/>
              <a:t>‹#›</a:t>
            </a:fld>
            <a:endParaRPr lang="en-US"/>
          </a:p>
        </p:txBody>
      </p:sp>
    </p:spTree>
    <p:extLst>
      <p:ext uri="{BB962C8B-B14F-4D97-AF65-F5344CB8AC3E}">
        <p14:creationId xmlns:p14="http://schemas.microsoft.com/office/powerpoint/2010/main" val="52282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8A24DCA-A4A9-405F-B33F-9EDBA746D976}" type="datetime1">
              <a:rPr lang="en-US" smtClean="0"/>
              <a:t>14-Feb-19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142261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E35D01B-6721-4FED-B7B2-19649D2F285B}" type="datetime1">
              <a:rPr lang="en-US" smtClean="0"/>
              <a:t>14-Feb-19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151375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76850CE-697F-42EE-A92A-7D1D74D906ED}" type="datetime1">
              <a:rPr lang="en-US" smtClean="0"/>
              <a:t>14-Feb-19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87727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F37D90C-C684-4308-81E1-6F4575254157}" type="datetime1">
              <a:rPr lang="en-US" smtClean="0"/>
              <a:t>14-Feb-19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202297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0CD41B6-893E-4C0A-B184-CD67303E5CC1}" type="datetime1">
              <a:rPr lang="en-US" smtClean="0"/>
              <a:t>14-Feb-19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362308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72807-5EFE-4BE8-8E3B-2014FAF7AC3F}" type="datetime1">
              <a:rPr lang="en-US" smtClean="0"/>
              <a:t>14-Feb-19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245746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FF5EE87-1625-4DA2-843C-A329329643A6}" type="datetime1">
              <a:rPr lang="en-US" smtClean="0"/>
              <a:t>14-Feb-19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258543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6DA8A79-BE86-4361-9229-76A3D82C9EF4}" type="datetime1">
              <a:rPr lang="en-US" smtClean="0"/>
              <a:t>14-Feb-19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853036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2E4AC59-DF62-4026-BA6D-DC471A69B81D}" type="datetime1">
              <a:rPr lang="en-US" smtClean="0"/>
              <a:t>14-Feb-19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3875964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6B94A-BA20-47C5-A18F-3781D92BCAF2}" type="datetime1">
              <a:rPr lang="en-US" smtClean="0"/>
              <a:t>14-Feb-19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1505409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F0C4E-6334-4DB1-8DE1-F4257CFBCC15}" type="datetime1">
              <a:rPr lang="en-US" smtClean="0"/>
              <a:t>14-Feb-19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95394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B3566F0-77A4-4F61-B703-558028AEE66E}" type="datetime1">
              <a:rPr lang="en-US" smtClean="0"/>
              <a:t>14-Feb-19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3343689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C236D-36A9-4B22-AACF-993DD94DC496}" type="datetime1">
              <a:rPr lang="en-US" smtClean="0"/>
              <a:t>14-Feb-19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1228959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80E7242-5320-4BF5-89BD-F8B285C0CD91}" type="datetime1">
              <a:rPr lang="en-US" smtClean="0"/>
              <a:t>14-Feb-19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1892859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A3AC73F-3981-4F0E-ABC8-0760768FCC59}" type="datetime1">
              <a:rPr lang="en-US" smtClean="0"/>
              <a:t>14-Feb-19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1C104A-BF54-42B0-8BDE-19AC844CBA19}" type="slidenum">
              <a:rPr lang="el-GR" smtClean="0"/>
              <a:t>‹#›</a:t>
            </a:fld>
            <a:endParaRPr lang="el-GR"/>
          </a:p>
        </p:txBody>
      </p:sp>
    </p:spTree>
    <p:extLst>
      <p:ext uri="{BB962C8B-B14F-4D97-AF65-F5344CB8AC3E}">
        <p14:creationId xmlns:p14="http://schemas.microsoft.com/office/powerpoint/2010/main" val="180400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998C6B2-0DFF-4E5F-B071-1F3D6DBA8B17}" type="datetime1">
              <a:rPr lang="en-US" smtClean="0"/>
              <a:t>14-Feb-19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70683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E9E8000-AC48-43F8-8C62-9DD886F9BE73}" type="datetime1">
              <a:rPr lang="en-US" smtClean="0"/>
              <a:t>14-Feb-19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416612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4994E9E-52EC-4786-BBE0-DB61B76B11D4}" type="datetime1">
              <a:rPr lang="en-US" smtClean="0"/>
              <a:t>14-Feb-19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135239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53D84C54-FD6C-467D-83EF-9BBF2642CFEB}" type="datetime1">
              <a:rPr lang="en-US" smtClean="0"/>
              <a:t>14-Feb-19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11730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5BEEB-461E-47B4-B992-13BA67F7BAE5}" type="datetime1">
              <a:rPr lang="en-US" smtClean="0"/>
              <a:t>14-Feb-19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374418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8E4CE89-375D-45C2-BC26-380ED286FC74}" type="datetime1">
              <a:rPr lang="en-US" smtClean="0"/>
              <a:t>14-Feb-19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306891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2B38D8-94FD-4F0B-90E7-6178662F47AF}" type="datetime1">
              <a:rPr lang="en-US" smtClean="0"/>
              <a:t>14-Feb-19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C741A-340F-42A4-B1E6-EF94D020D508}" type="slidenum">
              <a:rPr lang="en-US" smtClean="0"/>
              <a:t>‹#›</a:t>
            </a:fld>
            <a:endParaRPr lang="en-US"/>
          </a:p>
        </p:txBody>
      </p:sp>
    </p:spTree>
    <p:extLst>
      <p:ext uri="{BB962C8B-B14F-4D97-AF65-F5344CB8AC3E}">
        <p14:creationId xmlns:p14="http://schemas.microsoft.com/office/powerpoint/2010/main" val="262145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9C044-0624-440E-8888-BB098F4F2A04}" type="datetime1">
              <a:rPr lang="en-US" smtClean="0"/>
              <a:t>14-Feb-19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C741A-340F-42A4-B1E6-EF94D020D508}" type="slidenum">
              <a:rPr lang="en-US" smtClean="0"/>
              <a:t>‹#›</a:t>
            </a:fld>
            <a:endParaRPr lang="en-US"/>
          </a:p>
        </p:txBody>
      </p:sp>
    </p:spTree>
    <p:extLst>
      <p:ext uri="{BB962C8B-B14F-4D97-AF65-F5344CB8AC3E}">
        <p14:creationId xmlns:p14="http://schemas.microsoft.com/office/powerpoint/2010/main" val="430606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BE3AE-8A44-484E-BBC7-1E3AFF97466B}" type="datetime1">
              <a:rPr lang="en-US" smtClean="0"/>
              <a:t>14-Feb-19</a:t>
            </a:fld>
            <a:endParaRPr lang="el-G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C104A-BF54-42B0-8BDE-19AC844CBA19}" type="slidenum">
              <a:rPr lang="el-GR" smtClean="0"/>
              <a:t>‹#›</a:t>
            </a:fld>
            <a:endParaRPr lang="el-GR"/>
          </a:p>
        </p:txBody>
      </p:sp>
    </p:spTree>
    <p:extLst>
      <p:ext uri="{BB962C8B-B14F-4D97-AF65-F5344CB8AC3E}">
        <p14:creationId xmlns:p14="http://schemas.microsoft.com/office/powerpoint/2010/main" val="3322921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j.microrel.2018.07.087" TargetMode="External"/><Relationship Id="rId2" Type="http://schemas.openxmlformats.org/officeDocument/2006/relationships/hyperlink" Target="https://doi.org/10.1109/DTIP.2018.8394182"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pload.wikimedia.org/wikipedia/el/archive/2/2b/20130811154128!Logo_uoa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6048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7584" y="188640"/>
            <a:ext cx="5184576" cy="923330"/>
          </a:xfrm>
          <a:prstGeom prst="rect">
            <a:avLst/>
          </a:prstGeom>
          <a:noFill/>
        </p:spPr>
        <p:txBody>
          <a:bodyPr wrap="square" rtlCol="0">
            <a:spAutoFit/>
          </a:bodyPr>
          <a:lstStyle/>
          <a:p>
            <a:r>
              <a:rPr lang="el-GR" dirty="0"/>
              <a:t>Εθνικό και Καποδιστριακό Πανεπιστήμιο Αθηνών</a:t>
            </a:r>
          </a:p>
          <a:p>
            <a:r>
              <a:rPr lang="el-GR" dirty="0"/>
              <a:t>Τμήμα Φυσικής</a:t>
            </a:r>
          </a:p>
          <a:p>
            <a:r>
              <a:rPr lang="el-GR" dirty="0"/>
              <a:t>Τομέας Φυσικής Στερεάς Κατάστασης</a:t>
            </a:r>
          </a:p>
        </p:txBody>
      </p:sp>
      <p:sp>
        <p:nvSpPr>
          <p:cNvPr id="6" name="TextBox 5"/>
          <p:cNvSpPr txBox="1"/>
          <p:nvPr/>
        </p:nvSpPr>
        <p:spPr>
          <a:xfrm>
            <a:off x="784349" y="2344688"/>
            <a:ext cx="7984512" cy="1292662"/>
          </a:xfrm>
          <a:prstGeom prst="rect">
            <a:avLst/>
          </a:prstGeom>
          <a:noFill/>
        </p:spPr>
        <p:txBody>
          <a:bodyPr wrap="square" rtlCol="0">
            <a:spAutoFit/>
          </a:bodyPr>
          <a:lstStyle/>
          <a:p>
            <a:pPr algn="ctr">
              <a:lnSpc>
                <a:spcPct val="150000"/>
              </a:lnSpc>
            </a:pPr>
            <a:r>
              <a:rPr lang="el-GR" sz="2000" b="1" dirty="0" smtClean="0"/>
              <a:t>Μελέτη ηλεκτρικών ιδιοτήτων του οξειδίου του Υττρίου (Υ</a:t>
            </a:r>
            <a:r>
              <a:rPr lang="el-GR" sz="2000" b="1" baseline="-25000" dirty="0" smtClean="0"/>
              <a:t>2</a:t>
            </a:r>
            <a:r>
              <a:rPr lang="el-GR" sz="2000" b="1" dirty="0" smtClean="0"/>
              <a:t>Ο</a:t>
            </a:r>
            <a:r>
              <a:rPr lang="el-GR" sz="2000" b="1" baseline="-25000" dirty="0" smtClean="0"/>
              <a:t>3</a:t>
            </a:r>
            <a:r>
              <a:rPr lang="el-GR" sz="2000" b="1" dirty="0" smtClean="0"/>
              <a:t>)</a:t>
            </a:r>
          </a:p>
          <a:p>
            <a:pPr algn="ctr">
              <a:lnSpc>
                <a:spcPct val="150000"/>
              </a:lnSpc>
              <a:buClr>
                <a:schemeClr val="tx1"/>
              </a:buClr>
            </a:pPr>
            <a:r>
              <a:rPr lang="el-GR" sz="2000" b="1" dirty="0" smtClean="0"/>
              <a:t>για εφαρμογές σε διατάξεις </a:t>
            </a:r>
            <a:r>
              <a:rPr lang="en-US" sz="2000" b="1" dirty="0" smtClean="0"/>
              <a:t>RF-MEMS</a:t>
            </a:r>
            <a:endParaRPr lang="el-GR" sz="2000" b="1" dirty="0" smtClean="0"/>
          </a:p>
          <a:p>
            <a:pPr algn="ctr"/>
            <a:r>
              <a:rPr lang="el-GR" b="1" dirty="0"/>
              <a:t> </a:t>
            </a:r>
            <a:r>
              <a:rPr lang="el-GR" b="1" dirty="0" smtClean="0"/>
              <a:t>    </a:t>
            </a:r>
            <a:endParaRPr lang="en-US" b="1" dirty="0"/>
          </a:p>
        </p:txBody>
      </p:sp>
      <p:sp>
        <p:nvSpPr>
          <p:cNvPr id="10" name="TextBox 9"/>
          <p:cNvSpPr txBox="1"/>
          <p:nvPr/>
        </p:nvSpPr>
        <p:spPr>
          <a:xfrm>
            <a:off x="3175306" y="4870068"/>
            <a:ext cx="320259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0" normalizeH="0" baseline="0" noProof="0" dirty="0" err="1" smtClean="0">
                <a:ln>
                  <a:noFill/>
                </a:ln>
                <a:solidFill>
                  <a:prstClr val="black"/>
                </a:solidFill>
                <a:effectLst/>
                <a:uLnTx/>
                <a:uFillTx/>
              </a:rPr>
              <a:t>Μπιρμπιλιώτης</a:t>
            </a:r>
            <a:r>
              <a:rPr kumimoji="0" lang="el-GR" sz="2000" b="0" i="0" u="none" strike="noStrike" kern="0" cap="none" spc="0" normalizeH="0" baseline="0" noProof="0" dirty="0" smtClean="0">
                <a:ln>
                  <a:noFill/>
                </a:ln>
                <a:solidFill>
                  <a:prstClr val="black"/>
                </a:solidFill>
                <a:effectLst/>
                <a:uLnTx/>
                <a:uFillTx/>
              </a:rPr>
              <a:t> Δημήτριος</a:t>
            </a:r>
          </a:p>
        </p:txBody>
      </p:sp>
      <p:sp>
        <p:nvSpPr>
          <p:cNvPr id="11" name="TextBox 10"/>
          <p:cNvSpPr txBox="1"/>
          <p:nvPr/>
        </p:nvSpPr>
        <p:spPr>
          <a:xfrm>
            <a:off x="2328333" y="5852918"/>
            <a:ext cx="4896544" cy="369332"/>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prstClr val="black"/>
                </a:solidFill>
                <a:effectLst/>
                <a:uLnTx/>
                <a:uFillTx/>
              </a:rPr>
              <a:t>Ημερίδα Υποψήφιων Διδακτόρων </a:t>
            </a:r>
            <a:r>
              <a:rPr kumimoji="0" lang="en-US" sz="1800" b="0" i="0" u="none" strike="noStrike" kern="0" cap="none" spc="0" normalizeH="0" baseline="0" noProof="0" dirty="0" smtClean="0">
                <a:ln>
                  <a:noFill/>
                </a:ln>
                <a:solidFill>
                  <a:prstClr val="black"/>
                </a:solidFill>
                <a:effectLst/>
                <a:uLnTx/>
                <a:uFillTx/>
              </a:rPr>
              <a:t>8</a:t>
            </a:r>
            <a:r>
              <a:rPr kumimoji="0" lang="el-GR" sz="1800" b="0" i="0" u="none" strike="noStrike" kern="0" cap="none" spc="0" normalizeH="0" baseline="0" noProof="0" dirty="0" smtClean="0">
                <a:ln>
                  <a:noFill/>
                </a:ln>
                <a:solidFill>
                  <a:prstClr val="black"/>
                </a:solidFill>
                <a:effectLst/>
                <a:uLnTx/>
                <a:uFillTx/>
              </a:rPr>
              <a:t>/2/201</a:t>
            </a:r>
            <a:r>
              <a:rPr kumimoji="0" lang="en-US" sz="1800" b="0" i="0" u="none" strike="noStrike" kern="0" cap="none" spc="0" normalizeH="0" baseline="0" noProof="0" dirty="0" smtClean="0">
                <a:ln>
                  <a:noFill/>
                </a:ln>
                <a:solidFill>
                  <a:prstClr val="black"/>
                </a:solidFill>
                <a:effectLst/>
                <a:uLnTx/>
                <a:uFillTx/>
              </a:rPr>
              <a:t>9</a:t>
            </a:r>
            <a:endParaRPr kumimoji="0" lang="el-G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73057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81" y="937843"/>
            <a:ext cx="4580546" cy="35052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2698" y="937843"/>
            <a:ext cx="4536141" cy="3505200"/>
          </a:xfrm>
          <a:prstGeom prst="rect">
            <a:avLst/>
          </a:prstGeom>
        </p:spPr>
      </p:pic>
      <p:sp>
        <p:nvSpPr>
          <p:cNvPr id="4" name="TextBox 3"/>
          <p:cNvSpPr txBox="1"/>
          <p:nvPr/>
        </p:nvSpPr>
        <p:spPr>
          <a:xfrm>
            <a:off x="2567354" y="140677"/>
            <a:ext cx="4173415" cy="400110"/>
          </a:xfrm>
          <a:prstGeom prst="rect">
            <a:avLst/>
          </a:prstGeom>
          <a:noFill/>
        </p:spPr>
        <p:txBody>
          <a:bodyPr wrap="square" rtlCol="0">
            <a:spAutoFit/>
          </a:bodyPr>
          <a:lstStyle/>
          <a:p>
            <a:pPr algn="ctr"/>
            <a:r>
              <a:rPr lang="en-US" sz="2000" b="1" dirty="0" smtClean="0"/>
              <a:t>Results – RF MEMS Switches</a:t>
            </a:r>
            <a:endParaRPr lang="en-US" sz="2000" b="1" dirty="0"/>
          </a:p>
        </p:txBody>
      </p:sp>
      <p:sp>
        <p:nvSpPr>
          <p:cNvPr id="5" name="TextBox 4"/>
          <p:cNvSpPr txBox="1"/>
          <p:nvPr/>
        </p:nvSpPr>
        <p:spPr>
          <a:xfrm>
            <a:off x="3071446" y="656492"/>
            <a:ext cx="3071446" cy="369332"/>
          </a:xfrm>
          <a:prstGeom prst="rect">
            <a:avLst/>
          </a:prstGeom>
          <a:noFill/>
        </p:spPr>
        <p:txBody>
          <a:bodyPr wrap="square" rtlCol="0">
            <a:spAutoFit/>
          </a:bodyPr>
          <a:lstStyle/>
          <a:p>
            <a:pPr algn="ctr"/>
            <a:r>
              <a:rPr lang="en-US" b="1" dirty="0" smtClean="0">
                <a:solidFill>
                  <a:schemeClr val="accent1"/>
                </a:solidFill>
              </a:rPr>
              <a:t>Charging Process</a:t>
            </a:r>
            <a:endParaRPr lang="en-US" b="1" dirty="0">
              <a:solidFill>
                <a:schemeClr val="accent1"/>
              </a:solidFill>
            </a:endParaRPr>
          </a:p>
        </p:txBody>
      </p:sp>
      <p:sp>
        <p:nvSpPr>
          <p:cNvPr id="6" name="TextBox 5"/>
          <p:cNvSpPr txBox="1"/>
          <p:nvPr/>
        </p:nvSpPr>
        <p:spPr>
          <a:xfrm>
            <a:off x="738554" y="5040923"/>
            <a:ext cx="3734144" cy="1015663"/>
          </a:xfrm>
          <a:prstGeom prst="rect">
            <a:avLst/>
          </a:prstGeom>
          <a:noFill/>
        </p:spPr>
        <p:txBody>
          <a:bodyPr wrap="square" rtlCol="0">
            <a:spAutoFit/>
          </a:bodyPr>
          <a:lstStyle/>
          <a:p>
            <a:r>
              <a:rPr lang="el-GR" sz="2000" dirty="0" smtClean="0"/>
              <a:t>Ολίσθηση της </a:t>
            </a:r>
            <a:r>
              <a:rPr lang="en-US" sz="2000" dirty="0" smtClean="0"/>
              <a:t>C-V </a:t>
            </a:r>
            <a:r>
              <a:rPr lang="el-GR" sz="2000" dirty="0" smtClean="0"/>
              <a:t>χαρακτηριστικής κατά τη διαδικασία φόρτισης</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5122985" y="4425369"/>
                <a:ext cx="3862408" cy="2246769"/>
              </a:xfrm>
              <a:prstGeom prst="rect">
                <a:avLst/>
              </a:prstGeom>
              <a:noFill/>
            </p:spPr>
            <p:txBody>
              <a:bodyPr wrap="square" rtlCol="0">
                <a:spAutoFit/>
              </a:bodyPr>
              <a:lstStyle/>
              <a:p>
                <a:r>
                  <a:rPr lang="el-GR" sz="2000" dirty="0" smtClean="0"/>
                  <a:t>Η ολίσθηση της τάσης που αντιστοιχεί στην ελάχιστη χωρητικότητα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𝑚𝑖𝑛</m:t>
                        </m:r>
                      </m:sub>
                    </m:sSub>
                    <m:r>
                      <a:rPr lang="en-US" sz="2000" b="0" i="1" smtClean="0">
                        <a:latin typeface="Cambria Math" panose="02040503050406030204" pitchFamily="18" charset="0"/>
                      </a:rPr>
                      <m:t>. </m:t>
                    </m:r>
                  </m:oMath>
                </a14:m>
                <a:r>
                  <a:rPr lang="el-GR" sz="2000" dirty="0" smtClean="0"/>
                  <a:t>Προσαρμογή των σημείων με νόμο </a:t>
                </a:r>
                <a:r>
                  <a:rPr lang="en-US" sz="2000" dirty="0" smtClean="0"/>
                  <a:t>Curie – Von </a:t>
                </a:r>
                <a:r>
                  <a:rPr lang="en-US" sz="2000" dirty="0" err="1" smtClean="0"/>
                  <a:t>Schweidler</a:t>
                </a:r>
                <a:r>
                  <a:rPr lang="el-GR" sz="2000" dirty="0" smtClean="0"/>
                  <a:t> </a:t>
                </a:r>
                <a:r>
                  <a:rPr lang="en-US" sz="2000" dirty="0" smtClean="0"/>
                  <a:t>Law</a:t>
                </a:r>
              </a:p>
              <a:p>
                <a:endParaRPr lang="en-US" sz="2000" dirty="0"/>
              </a:p>
              <a:p>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5122985" y="4425369"/>
                <a:ext cx="3862408" cy="2246769"/>
              </a:xfrm>
              <a:prstGeom prst="rect">
                <a:avLst/>
              </a:prstGeom>
              <a:blipFill>
                <a:blip r:embed="rId4"/>
                <a:stretch>
                  <a:fillRect l="-1577" t="-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99539" y="6056586"/>
                <a:ext cx="3247292" cy="6699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𝑚𝑖𝑛</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𝐵</m:t>
                          </m:r>
                        </m:sup>
                      </m:sSup>
                    </m:oMath>
                  </m:oMathPara>
                </a14:m>
                <a:endParaRPr lang="en-US" dirty="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99539" y="6056586"/>
                <a:ext cx="3247292" cy="669992"/>
              </a:xfrm>
              <a:prstGeom prst="rect">
                <a:avLst/>
              </a:prstGeom>
              <a:blipFill>
                <a:blip r:embed="rId5"/>
                <a:stretch>
                  <a:fillRect/>
                </a:stretch>
              </a:blipFill>
            </p:spPr>
            <p:txBody>
              <a:bodyPr/>
              <a:lstStyle/>
              <a:p>
                <a:r>
                  <a:rPr lang="en-US">
                    <a:noFill/>
                  </a:rPr>
                  <a:t> </a:t>
                </a:r>
              </a:p>
            </p:txBody>
          </p:sp>
        </mc:Fallback>
      </mc:AlternateContent>
      <p:sp>
        <p:nvSpPr>
          <p:cNvPr id="9" name="Θέση αριθμού διαφάνειας 8"/>
          <p:cNvSpPr>
            <a:spLocks noGrp="1"/>
          </p:cNvSpPr>
          <p:nvPr>
            <p:ph type="sldNum" sz="quarter" idx="12"/>
          </p:nvPr>
        </p:nvSpPr>
        <p:spPr/>
        <p:txBody>
          <a:bodyPr/>
          <a:lstStyle/>
          <a:p>
            <a:fld id="{691C104A-BF54-42B0-8BDE-19AC844CBA19}" type="slidenum">
              <a:rPr lang="el-GR" smtClean="0"/>
              <a:t>10</a:t>
            </a:fld>
            <a:endParaRPr lang="el-GR"/>
          </a:p>
        </p:txBody>
      </p:sp>
    </p:spTree>
    <p:extLst>
      <p:ext uri="{BB962C8B-B14F-4D97-AF65-F5344CB8AC3E}">
        <p14:creationId xmlns:p14="http://schemas.microsoft.com/office/powerpoint/2010/main" val="300762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85" y="890672"/>
            <a:ext cx="4820937" cy="3689156"/>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527" y="970927"/>
            <a:ext cx="4566483" cy="3528646"/>
          </a:xfrm>
          <a:prstGeom prst="rect">
            <a:avLst/>
          </a:prstGeom>
        </p:spPr>
      </p:pic>
      <p:sp>
        <p:nvSpPr>
          <p:cNvPr id="4" name="TextBox 3"/>
          <p:cNvSpPr txBox="1"/>
          <p:nvPr/>
        </p:nvSpPr>
        <p:spPr>
          <a:xfrm>
            <a:off x="2567354" y="140677"/>
            <a:ext cx="4173415" cy="400110"/>
          </a:xfrm>
          <a:prstGeom prst="rect">
            <a:avLst/>
          </a:prstGeom>
          <a:noFill/>
        </p:spPr>
        <p:txBody>
          <a:bodyPr wrap="square" rtlCol="0">
            <a:spAutoFit/>
          </a:bodyPr>
          <a:lstStyle/>
          <a:p>
            <a:pPr algn="ctr"/>
            <a:r>
              <a:rPr lang="en-US" sz="2000" b="1" dirty="0" smtClean="0"/>
              <a:t>Results – RF MEMS Switches</a:t>
            </a:r>
            <a:endParaRPr lang="en-US" sz="2000" b="1" dirty="0"/>
          </a:p>
        </p:txBody>
      </p:sp>
      <p:sp>
        <p:nvSpPr>
          <p:cNvPr id="5" name="TextBox 4"/>
          <p:cNvSpPr txBox="1"/>
          <p:nvPr/>
        </p:nvSpPr>
        <p:spPr>
          <a:xfrm>
            <a:off x="3071446" y="656492"/>
            <a:ext cx="3071446" cy="369332"/>
          </a:xfrm>
          <a:prstGeom prst="rect">
            <a:avLst/>
          </a:prstGeom>
          <a:noFill/>
        </p:spPr>
        <p:txBody>
          <a:bodyPr wrap="square" rtlCol="0">
            <a:spAutoFit/>
          </a:bodyPr>
          <a:lstStyle/>
          <a:p>
            <a:pPr algn="ctr"/>
            <a:r>
              <a:rPr lang="en-US" b="1" dirty="0" smtClean="0">
                <a:solidFill>
                  <a:schemeClr val="accent1"/>
                </a:solidFill>
              </a:rPr>
              <a:t>Discharging Process</a:t>
            </a:r>
            <a:endParaRPr lang="en-US" b="1" dirty="0">
              <a:solidFill>
                <a:schemeClr val="accent1"/>
              </a:solidFill>
            </a:endParaRPr>
          </a:p>
        </p:txBody>
      </p:sp>
      <p:sp>
        <p:nvSpPr>
          <p:cNvPr id="6" name="TextBox 5"/>
          <p:cNvSpPr txBox="1"/>
          <p:nvPr/>
        </p:nvSpPr>
        <p:spPr>
          <a:xfrm>
            <a:off x="881988" y="4959180"/>
            <a:ext cx="3575539" cy="1015663"/>
          </a:xfrm>
          <a:prstGeom prst="rect">
            <a:avLst/>
          </a:prstGeom>
          <a:noFill/>
        </p:spPr>
        <p:txBody>
          <a:bodyPr wrap="square" rtlCol="0">
            <a:spAutoFit/>
          </a:bodyPr>
          <a:lstStyle/>
          <a:p>
            <a:r>
              <a:rPr lang="el-GR" sz="2000" dirty="0" smtClean="0"/>
              <a:t>Ολίσθηση της </a:t>
            </a:r>
            <a:r>
              <a:rPr lang="en-US" sz="2000" dirty="0" smtClean="0"/>
              <a:t>up-state C-V </a:t>
            </a:r>
            <a:r>
              <a:rPr lang="el-GR" sz="2000" dirty="0" smtClean="0"/>
              <a:t>χαρακτηριστικής</a:t>
            </a:r>
            <a:r>
              <a:rPr lang="en-US" sz="2000" dirty="0"/>
              <a:t> </a:t>
            </a:r>
            <a:r>
              <a:rPr lang="el-GR" sz="2000" dirty="0" smtClean="0"/>
              <a:t>κατά τη διαδικασία εκφόρτισης</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5169877" y="4591870"/>
                <a:ext cx="3854133" cy="1938992"/>
              </a:xfrm>
              <a:prstGeom prst="rect">
                <a:avLst/>
              </a:prstGeom>
              <a:noFill/>
            </p:spPr>
            <p:txBody>
              <a:bodyPr wrap="square" rtlCol="0">
                <a:spAutoFit/>
              </a:bodyPr>
              <a:lstStyle/>
              <a:p>
                <a:r>
                  <a:rPr lang="el-GR" sz="2000" dirty="0" smtClean="0"/>
                  <a:t>Η ολίσθηση της τάσης που αντιστοιχεί στο ελάχιστο της χωρητικότητας </a:t>
                </a:r>
                <a14:m>
                  <m:oMath xmlns:m="http://schemas.openxmlformats.org/officeDocument/2006/math">
                    <m:sSub>
                      <m:sSubPr>
                        <m:ctrlPr>
                          <a:rPr lang="el-GR" sz="2000" i="1" smtClean="0">
                            <a:latin typeface="Cambria Math" panose="02040503050406030204" pitchFamily="18" charset="0"/>
                          </a:rPr>
                        </m:ctrlPr>
                      </m:sSubPr>
                      <m:e>
                        <m:r>
                          <m:rPr>
                            <m:sty m:val="p"/>
                          </m:rPr>
                          <a:rPr lang="en-US" sz="2000" b="0" i="0" smtClean="0">
                            <a:latin typeface="Cambria Math" panose="02040503050406030204" pitchFamily="18" charset="0"/>
                          </a:rPr>
                          <m:t>V</m:t>
                        </m:r>
                      </m:e>
                      <m:sub>
                        <m:r>
                          <a:rPr lang="en-US" sz="2000" b="0" i="1" smtClean="0">
                            <a:latin typeface="Cambria Math" panose="02040503050406030204" pitchFamily="18" charset="0"/>
                          </a:rPr>
                          <m:t>𝑚𝑖𝑛</m:t>
                        </m:r>
                      </m:sub>
                    </m:sSub>
                  </m:oMath>
                </a14:m>
                <a:r>
                  <a:rPr lang="en-US" sz="2000" dirty="0" smtClean="0"/>
                  <a:t> </a:t>
                </a:r>
                <a:r>
                  <a:rPr lang="el-GR" sz="2000" dirty="0" smtClean="0"/>
                  <a:t>και ο υπολογισμός της ισοδύναμης πυκνότητας φορτίου στην  επιφάνεια του διηλεκτρικού</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5169877" y="4591870"/>
                <a:ext cx="3854133" cy="1938992"/>
              </a:xfrm>
              <a:prstGeom prst="rect">
                <a:avLst/>
              </a:prstGeom>
              <a:blipFill>
                <a:blip r:embed="rId4"/>
                <a:stretch>
                  <a:fillRect l="-1582" t="-1572" b="-4717"/>
                </a:stretch>
              </a:blipFill>
            </p:spPr>
            <p:txBody>
              <a:bodyPr/>
              <a:lstStyle/>
              <a:p>
                <a:r>
                  <a:rPr lang="en-US">
                    <a:noFill/>
                  </a:rPr>
                  <a:t> </a:t>
                </a:r>
              </a:p>
            </p:txBody>
          </p:sp>
        </mc:Fallback>
      </mc:AlternateContent>
      <p:sp>
        <p:nvSpPr>
          <p:cNvPr id="8" name="Θέση αριθμού διαφάνειας 7"/>
          <p:cNvSpPr>
            <a:spLocks noGrp="1"/>
          </p:cNvSpPr>
          <p:nvPr>
            <p:ph type="sldNum" sz="quarter" idx="12"/>
          </p:nvPr>
        </p:nvSpPr>
        <p:spPr/>
        <p:txBody>
          <a:bodyPr/>
          <a:lstStyle/>
          <a:p>
            <a:fld id="{691C104A-BF54-42B0-8BDE-19AC844CBA19}" type="slidenum">
              <a:rPr lang="el-GR" smtClean="0"/>
              <a:t>11</a:t>
            </a:fld>
            <a:endParaRPr lang="el-GR"/>
          </a:p>
        </p:txBody>
      </p:sp>
    </p:spTree>
    <p:extLst>
      <p:ext uri="{BB962C8B-B14F-4D97-AF65-F5344CB8AC3E}">
        <p14:creationId xmlns:p14="http://schemas.microsoft.com/office/powerpoint/2010/main" val="412996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186" y="885119"/>
            <a:ext cx="4013722" cy="3071446"/>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7182" y="797196"/>
            <a:ext cx="4202378" cy="3247292"/>
          </a:xfrm>
          <a:prstGeom prst="rect">
            <a:avLst/>
          </a:prstGeom>
        </p:spPr>
      </p:pic>
      <p:sp>
        <p:nvSpPr>
          <p:cNvPr id="6" name="TextBox 5"/>
          <p:cNvSpPr txBox="1"/>
          <p:nvPr/>
        </p:nvSpPr>
        <p:spPr>
          <a:xfrm>
            <a:off x="2567354" y="140677"/>
            <a:ext cx="4173415" cy="400110"/>
          </a:xfrm>
          <a:prstGeom prst="rect">
            <a:avLst/>
          </a:prstGeom>
          <a:noFill/>
        </p:spPr>
        <p:txBody>
          <a:bodyPr wrap="square" rtlCol="0">
            <a:spAutoFit/>
          </a:bodyPr>
          <a:lstStyle/>
          <a:p>
            <a:pPr algn="ctr"/>
            <a:r>
              <a:rPr lang="en-US" sz="2000" b="1" dirty="0" smtClean="0"/>
              <a:t>Results – RF MEMS Switches</a:t>
            </a:r>
            <a:endParaRPr lang="en-US" sz="2000" b="1" dirty="0"/>
          </a:p>
        </p:txBody>
      </p:sp>
      <p:sp>
        <p:nvSpPr>
          <p:cNvPr id="7" name="TextBox 6"/>
          <p:cNvSpPr txBox="1"/>
          <p:nvPr/>
        </p:nvSpPr>
        <p:spPr>
          <a:xfrm>
            <a:off x="3071446" y="656492"/>
            <a:ext cx="3071446" cy="369332"/>
          </a:xfrm>
          <a:prstGeom prst="rect">
            <a:avLst/>
          </a:prstGeom>
          <a:noFill/>
        </p:spPr>
        <p:txBody>
          <a:bodyPr wrap="square" rtlCol="0">
            <a:spAutoFit/>
          </a:bodyPr>
          <a:lstStyle/>
          <a:p>
            <a:pPr algn="ctr"/>
            <a:r>
              <a:rPr lang="en-US" b="1" dirty="0" smtClean="0">
                <a:solidFill>
                  <a:schemeClr val="accent1"/>
                </a:solidFill>
              </a:rPr>
              <a:t>Discharging Process</a:t>
            </a:r>
            <a:endParaRPr lang="en-US" b="1" dirty="0">
              <a:solidFill>
                <a:schemeClr val="accent1"/>
              </a:solidFill>
            </a:endParaRPr>
          </a:p>
        </p:txBody>
      </p:sp>
      <mc:AlternateContent xmlns:mc="http://schemas.openxmlformats.org/markup-compatibility/2006" xmlns:a14="http://schemas.microsoft.com/office/drawing/2010/main">
        <mc:Choice Requires="a14">
          <p:sp>
            <p:nvSpPr>
              <p:cNvPr id="2" name="TextBox 1"/>
              <p:cNvSpPr txBox="1"/>
              <p:nvPr/>
            </p:nvSpPr>
            <p:spPr>
              <a:xfrm>
                <a:off x="246186" y="4054739"/>
                <a:ext cx="8897814" cy="2936317"/>
              </a:xfrm>
              <a:prstGeom prst="rect">
                <a:avLst/>
              </a:prstGeom>
              <a:noFill/>
            </p:spPr>
            <p:txBody>
              <a:bodyPr wrap="square" rtlCol="0">
                <a:spAutoFit/>
              </a:bodyPr>
              <a:lstStyle/>
              <a:p>
                <a:r>
                  <a:rPr lang="el-GR" sz="2000" dirty="0" smtClean="0"/>
                  <a:t>Υπολογισμός του ρεύματος εκφόρτισης διαμέσου του διηλεκτρικού</a:t>
                </a:r>
                <a:r>
                  <a:rPr lang="en-US" sz="2000" dirty="0" smtClean="0"/>
                  <a:t>:  </a:t>
                </a:r>
                <a:endParaRPr lang="el-GR" sz="2000" dirty="0" smtClean="0"/>
              </a:p>
              <a:p>
                <a:endParaRPr lang="el-GR" sz="1100" dirty="0" smtClean="0"/>
              </a:p>
              <a:p>
                <a:r>
                  <a:rPr lang="el-GR" sz="2000" dirty="0"/>
                  <a:t> </a:t>
                </a:r>
                <a:r>
                  <a:rPr lang="el-GR" sz="2000" dirty="0" smtClean="0"/>
                  <a:t>                                                         </a:t>
                </a:r>
                <a:r>
                  <a:rPr lang="en-US" sz="2000" dirty="0" smtClean="0"/>
                  <a:t> </a:t>
                </a:r>
                <a:r>
                  <a:rPr lang="el-GR" sz="2000" dirty="0" smtClean="0"/>
                  <a:t>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𝐽</m:t>
                        </m:r>
                      </m:e>
                      <m:sub>
                        <m:r>
                          <a:rPr lang="en-US" sz="2000" b="0" i="1" smtClean="0">
                            <a:latin typeface="Cambria Math" panose="02040503050406030204" pitchFamily="18" charset="0"/>
                          </a:rPr>
                          <m:t>𝑑𝑖𝑠𝑐h</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l-GR" sz="2000" b="0" i="1" smtClean="0">
                                <a:latin typeface="Cambria Math" panose="02040503050406030204" pitchFamily="18" charset="0"/>
                              </a:rPr>
                              <m:t>𝜀</m:t>
                            </m:r>
                          </m:e>
                          <m:sub>
                            <m:r>
                              <a:rPr lang="el-GR" sz="2000" b="0" i="1" smtClean="0">
                                <a:latin typeface="Cambria Math" panose="02040503050406030204" pitchFamily="18" charset="0"/>
                              </a:rPr>
                              <m:t>0</m:t>
                            </m:r>
                          </m:sub>
                        </m:sSub>
                        <m:sSub>
                          <m:sSubPr>
                            <m:ctrlPr>
                              <a:rPr lang="en-US" sz="2000" b="0" i="1" smtClean="0">
                                <a:latin typeface="Cambria Math" panose="02040503050406030204" pitchFamily="18" charset="0"/>
                              </a:rPr>
                            </m:ctrlPr>
                          </m:sSubPr>
                          <m:e>
                            <m:r>
                              <a:rPr lang="el-GR" sz="2000" b="0" i="1" smtClean="0">
                                <a:latin typeface="Cambria Math" panose="02040503050406030204" pitchFamily="18" charset="0"/>
                              </a:rPr>
                              <m:t>𝜀</m:t>
                            </m:r>
                          </m:e>
                          <m:sub>
                            <m:r>
                              <a:rPr lang="en-US" sz="2000" b="0" i="1" smtClean="0">
                                <a:latin typeface="Cambria Math" panose="02040503050406030204" pitchFamily="18" charset="0"/>
                              </a:rPr>
                              <m:t>𝑟</m:t>
                            </m:r>
                          </m:sub>
                        </m:sSub>
                      </m:num>
                      <m:den>
                        <m:r>
                          <a:rPr lang="en-US" sz="2000" b="0" i="1" smtClean="0">
                            <a:latin typeface="Cambria Math" panose="02040503050406030204" pitchFamily="18" charset="0"/>
                          </a:rPr>
                          <m:t>𝑑</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𝑑</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𝑚𝑖𝑛</m:t>
                            </m:r>
                          </m:sub>
                        </m:sSub>
                      </m:num>
                      <m:den>
                        <m:r>
                          <a:rPr lang="en-US" sz="2000" b="0" i="1" smtClean="0">
                            <a:latin typeface="Cambria Math" panose="02040503050406030204" pitchFamily="18" charset="0"/>
                            <a:ea typeface="Cambria Math" panose="02040503050406030204" pitchFamily="18" charset="0"/>
                          </a:rPr>
                          <m:t>𝑑𝑡</m:t>
                        </m:r>
                      </m:den>
                    </m:f>
                  </m:oMath>
                </a14:m>
                <a:endParaRPr lang="el-GR" dirty="0" smtClean="0"/>
              </a:p>
              <a:p>
                <a:endParaRPr lang="en-US" sz="1100" dirty="0"/>
              </a:p>
              <a:p>
                <a:pPr marL="457200" indent="-457200">
                  <a:buAutoNum type="alphaLcParenBoth"/>
                </a:pPr>
                <a:r>
                  <a:rPr lang="el-GR" sz="2000" dirty="0" smtClean="0"/>
                  <a:t>Μετά το </a:t>
                </a:r>
                <a:r>
                  <a:rPr lang="en-US" sz="2000" dirty="0" smtClean="0"/>
                  <a:t>stress</a:t>
                </a:r>
                <a:r>
                  <a:rPr lang="el-GR" sz="2000" dirty="0" smtClean="0"/>
                  <a:t> στα 40</a:t>
                </a:r>
                <a:r>
                  <a:rPr lang="en-US" sz="2000" dirty="0" smtClean="0"/>
                  <a:t>V (Solid line is the smoothed)</a:t>
                </a:r>
                <a:endParaRPr lang="el-GR" sz="2000" dirty="0" smtClean="0"/>
              </a:p>
              <a:p>
                <a:pPr marL="457200" indent="-457200">
                  <a:buAutoNum type="alphaLcParenBoth"/>
                </a:pPr>
                <a:endParaRPr lang="en-US" sz="1100" dirty="0" smtClean="0"/>
              </a:p>
              <a:p>
                <a:r>
                  <a:rPr lang="en-US" sz="2000" dirty="0" smtClean="0"/>
                  <a:t>(b) </a:t>
                </a:r>
                <a:r>
                  <a:rPr lang="el-GR" sz="2000" dirty="0" smtClean="0"/>
                  <a:t>Μετά από όλα τα </a:t>
                </a:r>
                <a:r>
                  <a:rPr lang="en-US" sz="2000" dirty="0" smtClean="0"/>
                  <a:t>stress. </a:t>
                </a:r>
                <a:r>
                  <a:rPr lang="el-GR" sz="2000" dirty="0" smtClean="0"/>
                  <a:t>Οι διακεκομμένες γραμμές δηλώνουν ότι η διαδικασία εκφόρτισης πραγματοποιείται σε δύο βήματα</a:t>
                </a:r>
                <a:r>
                  <a:rPr lang="en-US" dirty="0"/>
                  <a:t>:</a:t>
                </a:r>
                <a:r>
                  <a:rPr lang="el-GR" dirty="0" smtClean="0"/>
                  <a:t>  </a:t>
                </a:r>
              </a:p>
              <a:p>
                <a:endParaRPr lang="el-GR" dirty="0"/>
              </a:p>
              <a:p>
                <a:r>
                  <a:rPr lang="el-GR"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46186" y="4054739"/>
                <a:ext cx="8897814" cy="2936317"/>
              </a:xfrm>
              <a:prstGeom prst="rect">
                <a:avLst/>
              </a:prstGeom>
              <a:blipFill>
                <a:blip r:embed="rId4"/>
                <a:stretch>
                  <a:fillRect l="-753" t="-1037"/>
                </a:stretch>
              </a:blipFill>
            </p:spPr>
            <p:txBody>
              <a:bodyPr/>
              <a:lstStyle/>
              <a:p>
                <a:r>
                  <a:rPr lang="en-US">
                    <a:noFill/>
                  </a:rPr>
                  <a:t> </a:t>
                </a:r>
              </a:p>
            </p:txBody>
          </p:sp>
        </mc:Fallback>
      </mc:AlternateContent>
      <p:sp>
        <p:nvSpPr>
          <p:cNvPr id="3" name="TextBox 2"/>
          <p:cNvSpPr txBox="1"/>
          <p:nvPr/>
        </p:nvSpPr>
        <p:spPr>
          <a:xfrm>
            <a:off x="2001001" y="885119"/>
            <a:ext cx="504092"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269433" y="794292"/>
            <a:ext cx="597876" cy="369332"/>
          </a:xfrm>
          <a:prstGeom prst="rect">
            <a:avLst/>
          </a:prstGeom>
          <a:noFill/>
        </p:spPr>
        <p:txBody>
          <a:bodyPr wrap="square" rtlCol="0">
            <a:spAutoFit/>
          </a:bodyPr>
          <a:lstStyle/>
          <a:p>
            <a:r>
              <a:rPr lang="en-US" dirty="0" smtClean="0"/>
              <a:t>(b)</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4921278" y="6046239"/>
                <a:ext cx="3892061" cy="8117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eqArr>
                            <m:eqArrPr>
                              <m:ctrlPr>
                                <a:rPr lang="en-US" b="0" i="1" smtClean="0">
                                  <a:latin typeface="Cambria Math" panose="02040503050406030204" pitchFamily="18" charset="0"/>
                                  <a:ea typeface="Cambria Math" panose="02040503050406030204" pitchFamily="18" charset="0"/>
                                </a:rPr>
                              </m:ctrlPr>
                            </m:eqArr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𝑑</m:t>
                                  </m:r>
                                </m:sup>
                              </m:sSup>
                              <m:r>
                                <a:rPr lang="en-US"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𝑠h𝑜𝑟𝑡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𝑡𝑖𝑚𝑒𝑠</m:t>
                              </m:r>
                            </m:e>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𝑑</m:t>
                                  </m:r>
                                </m:sup>
                              </m:sSup>
                              <m:r>
                                <a:rPr lang="el-GR"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𝑙𝑜𝑛𝑔</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𝑡𝑖𝑚𝑒𝑠</m:t>
                              </m:r>
                            </m:e>
                          </m:eqAr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921278" y="6046239"/>
                <a:ext cx="3892061" cy="811761"/>
              </a:xfrm>
              <a:prstGeom prst="rect">
                <a:avLst/>
              </a:prstGeom>
              <a:blipFill>
                <a:blip r:embed="rId5"/>
                <a:stretch>
                  <a:fillRect/>
                </a:stretch>
              </a:blipFill>
            </p:spPr>
            <p:txBody>
              <a:bodyPr/>
              <a:lstStyle/>
              <a:p>
                <a:r>
                  <a:rPr lang="en-US">
                    <a:noFill/>
                  </a:rPr>
                  <a:t> </a:t>
                </a:r>
              </a:p>
            </p:txBody>
          </p:sp>
        </mc:Fallback>
      </mc:AlternateContent>
      <p:sp>
        <p:nvSpPr>
          <p:cNvPr id="10" name="Θέση αριθμού διαφάνειας 9"/>
          <p:cNvSpPr>
            <a:spLocks noGrp="1"/>
          </p:cNvSpPr>
          <p:nvPr>
            <p:ph type="sldNum" sz="quarter" idx="12"/>
          </p:nvPr>
        </p:nvSpPr>
        <p:spPr/>
        <p:txBody>
          <a:bodyPr/>
          <a:lstStyle/>
          <a:p>
            <a:fld id="{691C104A-BF54-42B0-8BDE-19AC844CBA19}" type="slidenum">
              <a:rPr lang="el-GR" smtClean="0"/>
              <a:t>12</a:t>
            </a:fld>
            <a:endParaRPr lang="el-GR"/>
          </a:p>
        </p:txBody>
      </p:sp>
    </p:spTree>
    <p:extLst>
      <p:ext uri="{BB962C8B-B14F-4D97-AF65-F5344CB8AC3E}">
        <p14:creationId xmlns:p14="http://schemas.microsoft.com/office/powerpoint/2010/main" val="127982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7691" y="457200"/>
            <a:ext cx="3763107" cy="400110"/>
          </a:xfrm>
          <a:prstGeom prst="rect">
            <a:avLst/>
          </a:prstGeom>
          <a:noFill/>
        </p:spPr>
        <p:txBody>
          <a:bodyPr wrap="square" rtlCol="0">
            <a:spAutoFit/>
          </a:bodyPr>
          <a:lstStyle/>
          <a:p>
            <a:pPr algn="ctr"/>
            <a:r>
              <a:rPr lang="el-GR" sz="2000" b="1" dirty="0" smtClean="0"/>
              <a:t>Συμπεράσματα</a:t>
            </a:r>
            <a:endParaRPr lang="en-US" sz="2000" b="1" dirty="0"/>
          </a:p>
        </p:txBody>
      </p:sp>
      <mc:AlternateContent xmlns:mc="http://schemas.openxmlformats.org/markup-compatibility/2006" xmlns:a14="http://schemas.microsoft.com/office/drawing/2010/main">
        <mc:Choice Requires="a14">
          <p:sp>
            <p:nvSpPr>
              <p:cNvPr id="2" name="TextBox 1"/>
              <p:cNvSpPr txBox="1"/>
              <p:nvPr/>
            </p:nvSpPr>
            <p:spPr>
              <a:xfrm>
                <a:off x="386862" y="1029481"/>
                <a:ext cx="8581293" cy="5828519"/>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Ερευνήθηκαν οι ηλεκτρικές ιδιότητες του Υ</a:t>
                </a:r>
                <a:r>
                  <a:rPr lang="el-GR" sz="2000" baseline="-25000" dirty="0" smtClean="0"/>
                  <a:t>2</a:t>
                </a:r>
                <a:r>
                  <a:rPr lang="el-GR" sz="2000" dirty="0" smtClean="0"/>
                  <a:t>Ο</a:t>
                </a:r>
                <a:r>
                  <a:rPr lang="el-GR" sz="2000" baseline="-25000" dirty="0" smtClean="0"/>
                  <a:t>3</a:t>
                </a:r>
                <a:r>
                  <a:rPr lang="el-GR" sz="2000" dirty="0" smtClean="0"/>
                  <a:t> σε πυ</a:t>
                </a:r>
                <a:r>
                  <a:rPr lang="el-GR" sz="2000" dirty="0"/>
                  <a:t>κ</a:t>
                </a:r>
                <a:r>
                  <a:rPr lang="el-GR" sz="2000" dirty="0" smtClean="0"/>
                  <a:t>νωτές ΜΙΜ και </a:t>
                </a:r>
                <a:r>
                  <a:rPr lang="en-US" sz="2000" dirty="0" smtClean="0"/>
                  <a:t>RF-MEMS</a:t>
                </a:r>
                <a:endParaRPr lang="el-GR" sz="2000" dirty="0" smtClean="0"/>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l-GR" sz="2000" dirty="0" smtClean="0"/>
                  <a:t>Για χαμηλά ηλεκτρικά πεδία ο κυρίαρχος μηχανισμός αγωγιμότητας είναι ωμικός</a:t>
                </a:r>
              </a:p>
              <a:p>
                <a:pPr marL="285750" indent="-285750">
                  <a:buFont typeface="Arial" panose="020B0604020202020204" pitchFamily="34" charset="0"/>
                  <a:buChar char="•"/>
                </a:pPr>
                <a:endParaRPr lang="el-GR" sz="1100" dirty="0" smtClean="0"/>
              </a:p>
              <a:p>
                <a:pPr marL="285750" indent="-285750">
                  <a:buFont typeface="Arial" panose="020B0604020202020204" pitchFamily="34" charset="0"/>
                  <a:buChar char="•"/>
                </a:pPr>
                <a:r>
                  <a:rPr lang="el-GR" sz="2000" dirty="0" smtClean="0"/>
                  <a:t>Για υψηλά ηλεκτρικά πεδία η αγωγιμότητα περιγράφεται από το νόμο </a:t>
                </a:r>
                <a:r>
                  <a:rPr lang="en-US" sz="2000" dirty="0" smtClean="0"/>
                  <a:t>Mott-Gurney, </a:t>
                </a:r>
                <a:r>
                  <a:rPr lang="el-GR" sz="2000" dirty="0" smtClean="0"/>
                  <a:t>ο οποίος υπό την παρουσία παγίδων οδηγεί στη σχέση </a:t>
                </a:r>
                <a14:m>
                  <m:oMath xmlns:m="http://schemas.openxmlformats.org/officeDocument/2006/math">
                    <m:r>
                      <a:rPr lang="en-US" sz="2000" b="0" i="1" smtClean="0">
                        <a:latin typeface="Cambria Math" panose="02040503050406030204" pitchFamily="18" charset="0"/>
                      </a:rPr>
                      <m:t>𝐽</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𝐹</m:t>
                        </m:r>
                      </m:e>
                      <m:sup>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𝐶</m:t>
                                </m:r>
                              </m:sub>
                            </m:sSub>
                          </m:num>
                          <m:den>
                            <m:r>
                              <a:rPr lang="en-US" sz="2000" b="0" i="1" smtClean="0">
                                <a:latin typeface="Cambria Math" panose="02040503050406030204" pitchFamily="18" charset="0"/>
                                <a:ea typeface="Cambria Math" panose="02040503050406030204" pitchFamily="18" charset="0"/>
                              </a:rPr>
                              <m:t>𝑇</m:t>
                            </m:r>
                          </m:den>
                        </m:f>
                        <m:r>
                          <a:rPr lang="en-US" sz="2000" b="0" i="1" smtClean="0">
                            <a:latin typeface="Cambria Math" panose="02040503050406030204" pitchFamily="18" charset="0"/>
                            <a:ea typeface="Cambria Math" panose="02040503050406030204" pitchFamily="18" charset="0"/>
                          </a:rPr>
                          <m:t>+1)</m:t>
                        </m:r>
                      </m:sup>
                    </m:sSup>
                  </m:oMath>
                </a14:m>
                <a:endParaRPr lang="el-GR" dirty="0" smtClean="0"/>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l-GR" sz="2000" dirty="0" smtClean="0"/>
                  <a:t>Η χαρακτηριστική </a:t>
                </a:r>
                <a:r>
                  <a:rPr lang="en-US" sz="2000" dirty="0" smtClean="0"/>
                  <a:t>J-F </a:t>
                </a:r>
                <a:r>
                  <a:rPr lang="el-GR" sz="2000" dirty="0" smtClean="0"/>
                  <a:t>επιτρέπει την εκτίμηση της κατανομής της πυκνότητας των παγίδων εντός του ενεργειακού χάσματος</a:t>
                </a:r>
              </a:p>
              <a:p>
                <a:pPr marL="285750" indent="-285750">
                  <a:buFont typeface="Arial" panose="020B0604020202020204" pitchFamily="34" charset="0"/>
                  <a:buChar char="•"/>
                </a:pPr>
                <a:endParaRPr lang="el-GR" sz="1100" dirty="0" smtClean="0"/>
              </a:p>
              <a:p>
                <a:pPr marL="285750" indent="-285750">
                  <a:buFont typeface="Arial" panose="020B0604020202020204" pitchFamily="34" charset="0"/>
                  <a:buChar char="•"/>
                </a:pPr>
                <a:r>
                  <a:rPr lang="el-GR" sz="2000" dirty="0" smtClean="0"/>
                  <a:t>Στους διακόπτες Μ</a:t>
                </a:r>
                <a:r>
                  <a:rPr lang="en-US" sz="2000" dirty="0" smtClean="0"/>
                  <a:t>EMS </a:t>
                </a:r>
                <a:r>
                  <a:rPr lang="el-GR" sz="2000" dirty="0" smtClean="0"/>
                  <a:t>η διαδικασία φόρτισης ακολουθεί νόμο </a:t>
                </a:r>
                <a:r>
                  <a:rPr lang="en-US" sz="2000" dirty="0" smtClean="0"/>
                  <a:t>Curie </a:t>
                </a:r>
                <a:r>
                  <a:rPr lang="en-US" sz="2000" dirty="0"/>
                  <a:t>– Von </a:t>
                </a:r>
                <a:r>
                  <a:rPr lang="en-US" sz="2000" dirty="0" err="1" smtClean="0"/>
                  <a:t>Schweidler</a:t>
                </a:r>
                <a:r>
                  <a:rPr lang="el-GR" sz="2000" dirty="0" smtClean="0"/>
                  <a:t> και όχι εκθετικό.</a:t>
                </a:r>
              </a:p>
              <a:p>
                <a:pPr marL="285750" indent="-285750">
                  <a:buFont typeface="Arial" panose="020B0604020202020204" pitchFamily="34" charset="0"/>
                  <a:buChar char="•"/>
                </a:pPr>
                <a:endParaRPr lang="el-GR" sz="1100" dirty="0"/>
              </a:p>
              <a:p>
                <a:pPr marL="285750" indent="-285750">
                  <a:buFont typeface="Arial" panose="020B0604020202020204" pitchFamily="34" charset="0"/>
                  <a:buChar char="•"/>
                </a:pPr>
                <a:r>
                  <a:rPr lang="el-GR" sz="2000" dirty="0" smtClean="0"/>
                  <a:t>Τα χαμηλά επίπεδα φόρτισης υποδεικνύουν</a:t>
                </a:r>
              </a:p>
              <a:p>
                <a:r>
                  <a:rPr lang="el-GR" sz="2000" dirty="0" smtClean="0"/>
                  <a:t>       </a:t>
                </a:r>
                <a:r>
                  <a:rPr lang="en-US" sz="2000" dirty="0" err="1" smtClean="0"/>
                  <a:t>i</a:t>
                </a:r>
                <a:r>
                  <a:rPr lang="en-US" sz="2000" dirty="0" smtClean="0"/>
                  <a:t>) </a:t>
                </a:r>
                <a:r>
                  <a:rPr lang="el-GR" sz="2000" dirty="0" smtClean="0"/>
                  <a:t>μεγαλύτερο χρόνο ζωής της διάταξης και </a:t>
                </a:r>
              </a:p>
              <a:p>
                <a:r>
                  <a:rPr lang="el-GR" sz="2000" dirty="0" smtClean="0"/>
                  <a:t>      </a:t>
                </a:r>
                <a:r>
                  <a:rPr lang="en-US" sz="2000" dirty="0" smtClean="0"/>
                  <a:t>ii) </a:t>
                </a:r>
                <a:r>
                  <a:rPr lang="el-GR" sz="2000" dirty="0" smtClean="0"/>
                  <a:t>τους καθιστά κατάλληλους για εφαρμογές ισχύος</a:t>
                </a:r>
                <a:r>
                  <a:rPr lang="en-US" sz="2000" dirty="0" smtClean="0"/>
                  <a:t> </a:t>
                </a:r>
                <a:endParaRPr lang="el-GR" sz="2000" dirty="0" smtClean="0"/>
              </a:p>
              <a:p>
                <a:pPr marL="285750" indent="-285750">
                  <a:buFont typeface="Arial" panose="020B0604020202020204" pitchFamily="34" charset="0"/>
                  <a:buChar char="•"/>
                </a:pPr>
                <a:endParaRPr lang="el-GR" sz="1100" dirty="0"/>
              </a:p>
              <a:p>
                <a:pPr marL="285750" indent="-285750">
                  <a:buFont typeface="Arial" panose="020B0604020202020204" pitchFamily="34" charset="0"/>
                  <a:buChar char="•"/>
                </a:pPr>
                <a:r>
                  <a:rPr lang="el-GR" sz="2000" dirty="0" smtClean="0"/>
                  <a:t>Η διαδικασία εκφόρτισης πραγματοποιείται σε δύο βήματα</a:t>
                </a:r>
                <a:endParaRPr lang="en-US" sz="2000" dirty="0" smtClean="0"/>
              </a:p>
              <a:p>
                <a:pPr marL="285750" indent="-285750">
                  <a:buFont typeface="Arial" panose="020B0604020202020204" pitchFamily="34" charset="0"/>
                  <a:buChar char="•"/>
                </a:pP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86862" y="1029481"/>
                <a:ext cx="8581293" cy="5828519"/>
              </a:xfrm>
              <a:prstGeom prst="rect">
                <a:avLst/>
              </a:prstGeom>
              <a:blipFill>
                <a:blip r:embed="rId2"/>
                <a:stretch>
                  <a:fillRect l="-639" t="-628"/>
                </a:stretch>
              </a:blipFill>
            </p:spPr>
            <p:txBody>
              <a:bodyPr/>
              <a:lstStyle/>
              <a:p>
                <a:r>
                  <a:rPr lang="en-US">
                    <a:noFill/>
                  </a:rPr>
                  <a:t> </a:t>
                </a:r>
              </a:p>
            </p:txBody>
          </p:sp>
        </mc:Fallback>
      </mc:AlternateContent>
      <p:sp>
        <p:nvSpPr>
          <p:cNvPr id="3" name="Θέση αριθμού διαφάνειας 2"/>
          <p:cNvSpPr>
            <a:spLocks noGrp="1"/>
          </p:cNvSpPr>
          <p:nvPr>
            <p:ph type="sldNum" sz="quarter" idx="12"/>
          </p:nvPr>
        </p:nvSpPr>
        <p:spPr/>
        <p:txBody>
          <a:bodyPr/>
          <a:lstStyle/>
          <a:p>
            <a:fld id="{691C104A-BF54-42B0-8BDE-19AC844CBA19}" type="slidenum">
              <a:rPr lang="el-GR" smtClean="0"/>
              <a:t>13</a:t>
            </a:fld>
            <a:endParaRPr lang="el-GR"/>
          </a:p>
        </p:txBody>
      </p:sp>
    </p:spTree>
    <p:extLst>
      <p:ext uri="{BB962C8B-B14F-4D97-AF65-F5344CB8AC3E}">
        <p14:creationId xmlns:p14="http://schemas.microsoft.com/office/powerpoint/2010/main" val="3905679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1508" y="351692"/>
            <a:ext cx="4220307" cy="369332"/>
          </a:xfrm>
          <a:prstGeom prst="rect">
            <a:avLst/>
          </a:prstGeom>
          <a:noFill/>
        </p:spPr>
        <p:txBody>
          <a:bodyPr wrap="square" rtlCol="0">
            <a:spAutoFit/>
          </a:bodyPr>
          <a:lstStyle/>
          <a:p>
            <a:pPr algn="ctr"/>
            <a:r>
              <a:rPr lang="en-US" b="1" dirty="0" smtClean="0"/>
              <a:t>Future work</a:t>
            </a:r>
            <a:endParaRPr lang="en-US" b="1" dirty="0"/>
          </a:p>
        </p:txBody>
      </p:sp>
      <p:sp>
        <p:nvSpPr>
          <p:cNvPr id="5" name="TextBox 4"/>
          <p:cNvSpPr txBox="1"/>
          <p:nvPr/>
        </p:nvSpPr>
        <p:spPr>
          <a:xfrm>
            <a:off x="457200" y="973015"/>
            <a:ext cx="8452338" cy="1477328"/>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Μελέτη των ηλεκτρικών ιδιοτήτων του οξειδίου του τιτανίου (</a:t>
            </a:r>
            <a:r>
              <a:rPr lang="en-US" dirty="0" smtClean="0"/>
              <a:t>TiO</a:t>
            </a:r>
            <a:r>
              <a:rPr lang="en-US" baseline="-25000" dirty="0" smtClean="0"/>
              <a:t>2</a:t>
            </a:r>
            <a:r>
              <a:rPr lang="en-US" dirty="0" smtClean="0"/>
              <a:t>) </a:t>
            </a:r>
            <a:r>
              <a:rPr lang="el-GR" dirty="0" smtClean="0"/>
              <a:t>σε διατάξεις ΜΙΜ και διακόπτες </a:t>
            </a:r>
            <a:r>
              <a:rPr lang="en-US" dirty="0" smtClean="0"/>
              <a:t>RF – MEMS, resistive switching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dirty="0" smtClean="0"/>
              <a:t>Μελέτη ηλεκτρικών ιδιοτήτων </a:t>
            </a:r>
            <a:r>
              <a:rPr lang="en-US" dirty="0" smtClean="0"/>
              <a:t>bilayer </a:t>
            </a:r>
            <a:r>
              <a:rPr lang="el-GR" dirty="0" smtClean="0"/>
              <a:t>δομών Υ</a:t>
            </a:r>
            <a:r>
              <a:rPr lang="el-GR" baseline="-25000" dirty="0" smtClean="0"/>
              <a:t>2</a:t>
            </a:r>
            <a:r>
              <a:rPr lang="el-GR" dirty="0" smtClean="0"/>
              <a:t>Ο</a:t>
            </a:r>
            <a:r>
              <a:rPr lang="el-GR" baseline="-25000" dirty="0" smtClean="0"/>
              <a:t>3</a:t>
            </a:r>
            <a:r>
              <a:rPr lang="el-GR" dirty="0" smtClean="0"/>
              <a:t>/</a:t>
            </a:r>
            <a:r>
              <a:rPr lang="en-US" dirty="0"/>
              <a:t> </a:t>
            </a:r>
            <a:r>
              <a:rPr lang="en-US" dirty="0" smtClean="0"/>
              <a:t>TiO</a:t>
            </a:r>
            <a:r>
              <a:rPr lang="en-US" baseline="-25000" dirty="0" smtClean="0"/>
              <a:t>2</a:t>
            </a:r>
            <a:r>
              <a:rPr lang="el-GR" baseline="-25000" dirty="0" smtClean="0"/>
              <a:t> </a:t>
            </a:r>
            <a:r>
              <a:rPr lang="el-GR" dirty="0" smtClean="0"/>
              <a:t>σε πυκνωτές ΜΙΜ και διακόπτες </a:t>
            </a:r>
            <a:r>
              <a:rPr lang="en-US" dirty="0" smtClean="0"/>
              <a:t>RF-MEMS</a:t>
            </a:r>
            <a:endParaRPr lang="en-US" dirty="0"/>
          </a:p>
        </p:txBody>
      </p:sp>
      <p:sp>
        <p:nvSpPr>
          <p:cNvPr id="6" name="TextBox 5"/>
          <p:cNvSpPr txBox="1"/>
          <p:nvPr/>
        </p:nvSpPr>
        <p:spPr>
          <a:xfrm>
            <a:off x="281353" y="2702334"/>
            <a:ext cx="8628185" cy="3970318"/>
          </a:xfrm>
          <a:prstGeom prst="rect">
            <a:avLst/>
          </a:prstGeom>
          <a:noFill/>
        </p:spPr>
        <p:txBody>
          <a:bodyPr wrap="square" rtlCol="0">
            <a:spAutoFit/>
          </a:bodyPr>
          <a:lstStyle/>
          <a:p>
            <a:pPr algn="ctr"/>
            <a:r>
              <a:rPr lang="el-GR" b="1" dirty="0" smtClean="0"/>
              <a:t>Δημοσιεύσεις</a:t>
            </a:r>
          </a:p>
          <a:p>
            <a:pPr marL="342900" indent="-342900">
              <a:buFont typeface="+mj-lt"/>
              <a:buAutoNum type="arabicPeriod"/>
            </a:pPr>
            <a:r>
              <a:rPr lang="en-US" u="sng" dirty="0"/>
              <a:t>D. </a:t>
            </a:r>
            <a:r>
              <a:rPr lang="en-US" u="sng" dirty="0" err="1"/>
              <a:t>Birmpiliotis</a:t>
            </a:r>
            <a:r>
              <a:rPr lang="en-US" dirty="0"/>
              <a:t>, G. </a:t>
            </a:r>
            <a:r>
              <a:rPr lang="en-US" dirty="0" err="1"/>
              <a:t>Stavrinidis</a:t>
            </a:r>
            <a:r>
              <a:rPr lang="en-US" dirty="0"/>
              <a:t>, G. </a:t>
            </a:r>
            <a:r>
              <a:rPr lang="en-US" dirty="0" err="1"/>
              <a:t>Konstantinidis</a:t>
            </a:r>
            <a:r>
              <a:rPr lang="en-US" dirty="0"/>
              <a:t>, and G. </a:t>
            </a:r>
            <a:r>
              <a:rPr lang="en-US" dirty="0" err="1"/>
              <a:t>Papaioannou</a:t>
            </a:r>
            <a:r>
              <a:rPr lang="en-US" dirty="0"/>
              <a:t>, "Temperature accelerated discharging process in SiNx films with embedded CNTs for applications in MEMS switches," in </a:t>
            </a:r>
            <a:r>
              <a:rPr lang="en-US" i="1" dirty="0"/>
              <a:t>2018 Symposium on Design, Test, Integration &amp; Packaging of MEMS and MOEMS (DTIP)</a:t>
            </a:r>
            <a:r>
              <a:rPr lang="en-US" dirty="0"/>
              <a:t>, 2018, pp. 1-6: IEEE</a:t>
            </a:r>
            <a:r>
              <a:rPr lang="en-US" dirty="0" smtClean="0"/>
              <a:t>, </a:t>
            </a:r>
            <a:r>
              <a:rPr lang="en-US" u="sng" dirty="0" smtClean="0">
                <a:hlinkClick r:id="rId2"/>
              </a:rPr>
              <a:t>10.1109/DTIP.2018.8394182</a:t>
            </a:r>
            <a:endParaRPr lang="el-GR" u="sng" dirty="0" smtClean="0"/>
          </a:p>
          <a:p>
            <a:pPr marL="342900" indent="-342900">
              <a:buFont typeface="+mj-lt"/>
              <a:buAutoNum type="arabicPeriod"/>
            </a:pPr>
            <a:r>
              <a:rPr lang="en-US" u="sng" dirty="0" smtClean="0"/>
              <a:t>D</a:t>
            </a:r>
            <a:r>
              <a:rPr lang="en-US" u="sng" dirty="0"/>
              <a:t>. </a:t>
            </a:r>
            <a:r>
              <a:rPr lang="en-US" u="sng" dirty="0" err="1"/>
              <a:t>Birmpiliotis</a:t>
            </a:r>
            <a:r>
              <a:rPr lang="en-US" dirty="0"/>
              <a:t>, M. </a:t>
            </a:r>
            <a:r>
              <a:rPr lang="en-US" dirty="0" err="1"/>
              <a:t>Koutsoureli</a:t>
            </a:r>
            <a:r>
              <a:rPr lang="en-US" dirty="0"/>
              <a:t>, J. </a:t>
            </a:r>
            <a:r>
              <a:rPr lang="en-US" dirty="0" err="1"/>
              <a:t>Kohylas</a:t>
            </a:r>
            <a:r>
              <a:rPr lang="en-US" dirty="0"/>
              <a:t>, G. </a:t>
            </a:r>
            <a:r>
              <a:rPr lang="en-US" dirty="0" err="1"/>
              <a:t>Papaioannou</a:t>
            </a:r>
            <a:r>
              <a:rPr lang="en-US" dirty="0"/>
              <a:t>, and A. </a:t>
            </a:r>
            <a:r>
              <a:rPr lang="en-US" dirty="0" err="1"/>
              <a:t>Ziaei</a:t>
            </a:r>
            <a:r>
              <a:rPr lang="en-US" dirty="0"/>
              <a:t>, "Charging mechanisms in Y2O3 dielectric films for MEMS capacitive switches," </a:t>
            </a:r>
            <a:r>
              <a:rPr lang="en-US" i="1" dirty="0"/>
              <a:t>Microelectronics Reliability, </a:t>
            </a:r>
            <a:r>
              <a:rPr lang="en-US" dirty="0"/>
              <a:t>vol. 88-90, pp. 840-845, 2018/09/01/ 2018. </a:t>
            </a:r>
            <a:r>
              <a:rPr lang="en-US" u="sng" dirty="0">
                <a:hlinkClick r:id="rId3" tooltip="Persistent link using digital object identifier"/>
              </a:rPr>
              <a:t>https://</a:t>
            </a:r>
            <a:r>
              <a:rPr lang="en-US" u="sng" dirty="0" smtClean="0">
                <a:hlinkClick r:id="rId3" tooltip="Persistent link using digital object identifier"/>
              </a:rPr>
              <a:t>doi.org/10.1016/j.microrel.2018.07.087</a:t>
            </a:r>
            <a:endParaRPr lang="el-GR" u="sng" dirty="0" smtClean="0"/>
          </a:p>
          <a:p>
            <a:pPr marL="342900" indent="-342900">
              <a:buFont typeface="+mj-lt"/>
              <a:buAutoNum type="arabicPeriod"/>
            </a:pPr>
            <a:r>
              <a:rPr lang="en-US" u="sng" dirty="0"/>
              <a:t>D. </a:t>
            </a:r>
            <a:r>
              <a:rPr lang="en-US" u="sng" dirty="0" err="1"/>
              <a:t>Birmpiliotis</a:t>
            </a:r>
            <a:r>
              <a:rPr lang="en-US" dirty="0"/>
              <a:t>, M. </a:t>
            </a:r>
            <a:r>
              <a:rPr lang="en-US" dirty="0" err="1"/>
              <a:t>Koutsoureli</a:t>
            </a:r>
            <a:r>
              <a:rPr lang="en-US" dirty="0"/>
              <a:t>, L. </a:t>
            </a:r>
            <a:r>
              <a:rPr lang="en-US" dirty="0" err="1"/>
              <a:t>Buhagier</a:t>
            </a:r>
            <a:r>
              <a:rPr lang="en-US" dirty="0"/>
              <a:t>, G. </a:t>
            </a:r>
            <a:r>
              <a:rPr lang="en-US" dirty="0" err="1"/>
              <a:t>Papaioannou</a:t>
            </a:r>
            <a:r>
              <a:rPr lang="en-US" dirty="0"/>
              <a:t>, and A. </a:t>
            </a:r>
            <a:r>
              <a:rPr lang="en-US" dirty="0" err="1"/>
              <a:t>Ziaei</a:t>
            </a:r>
            <a:r>
              <a:rPr lang="en-US" dirty="0"/>
              <a:t>, "Mitigation of Dielectric Charging in MEMS Capacitive Switches with Stacked TiO2/Y2O3 Insulator Film," in </a:t>
            </a:r>
            <a:r>
              <a:rPr lang="en-US" i="1" dirty="0"/>
              <a:t>ISTFA 2018: Proceedings from the 44th International Symposium for Testing and Failure Analysis</a:t>
            </a:r>
            <a:r>
              <a:rPr lang="en-US" dirty="0"/>
              <a:t>, 2018, p. 324: ASM International.</a:t>
            </a:r>
            <a:r>
              <a:rPr lang="en-US" u="sng" dirty="0" smtClean="0"/>
              <a:t> </a:t>
            </a:r>
            <a:endParaRPr lang="el-GR" u="sng" dirty="0" smtClean="0"/>
          </a:p>
          <a:p>
            <a:pPr marL="342900" indent="-342900">
              <a:buFont typeface="+mj-lt"/>
              <a:buAutoNum type="arabicPeriod"/>
            </a:pPr>
            <a:endParaRPr lang="en-US" dirty="0"/>
          </a:p>
        </p:txBody>
      </p:sp>
      <p:sp>
        <p:nvSpPr>
          <p:cNvPr id="2" name="Θέση αριθμού διαφάνειας 1"/>
          <p:cNvSpPr>
            <a:spLocks noGrp="1"/>
          </p:cNvSpPr>
          <p:nvPr>
            <p:ph type="sldNum" sz="quarter" idx="12"/>
          </p:nvPr>
        </p:nvSpPr>
        <p:spPr/>
        <p:txBody>
          <a:bodyPr/>
          <a:lstStyle/>
          <a:p>
            <a:fld id="{691C104A-BF54-42B0-8BDE-19AC844CBA19}" type="slidenum">
              <a:rPr lang="el-GR" smtClean="0"/>
              <a:t>14</a:t>
            </a:fld>
            <a:endParaRPr lang="el-GR"/>
          </a:p>
        </p:txBody>
      </p:sp>
    </p:spTree>
    <p:extLst>
      <p:ext uri="{BB962C8B-B14F-4D97-AF65-F5344CB8AC3E}">
        <p14:creationId xmlns:p14="http://schemas.microsoft.com/office/powerpoint/2010/main" val="245303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847" y="5192798"/>
            <a:ext cx="9061938" cy="600164"/>
          </a:xfrm>
          <a:prstGeom prst="rect">
            <a:avLst/>
          </a:prstGeom>
          <a:noFill/>
        </p:spPr>
        <p:txBody>
          <a:bodyPr wrap="square" rtlCol="0">
            <a:spAutoFit/>
          </a:bodyPr>
          <a:lstStyle/>
          <a:p>
            <a:r>
              <a:rPr lang="el-GR" sz="1100" b="1" dirty="0"/>
              <a:t>«Το έργο συγχρηματοδοτείται από την Ελλάδα και την Ευρωπαϊκή Ένωση (Ευρωπαϊκό Κοινωνικό Ταμείο) μέσω του Επιχειρησιακού Προγράμματος «Ανάπτυξη Ανθρώπινου Δυναμικού, Εκπαίδευση και Διά Βίου Μάθηση», στο πλαίσιο της Πράξης «Ενίσχυση του ανθρώπινου ερευνητικού δυναμικού μέσω της υλοποίησης διδακτορικής έρευνας» (MIS-5000432), που υλοποιεί το Ίδρυμα Κρατικών Υποτροφιών (ΙΚΥ)»</a:t>
            </a:r>
            <a:endParaRPr lang="en-US" sz="1100" dirty="0"/>
          </a:p>
        </p:txBody>
      </p:sp>
      <p:pic>
        <p:nvPicPr>
          <p:cNvPr id="6" name="Picture 1102"/>
          <p:cNvPicPr/>
          <p:nvPr/>
        </p:nvPicPr>
        <p:blipFill>
          <a:blip r:embed="rId2"/>
          <a:stretch>
            <a:fillRect/>
          </a:stretch>
        </p:blipFill>
        <p:spPr>
          <a:xfrm>
            <a:off x="1516427" y="4176394"/>
            <a:ext cx="5759450" cy="809625"/>
          </a:xfrm>
          <a:prstGeom prst="rect">
            <a:avLst/>
          </a:prstGeom>
        </p:spPr>
      </p:pic>
      <p:sp>
        <p:nvSpPr>
          <p:cNvPr id="3" name="TextBox 2"/>
          <p:cNvSpPr txBox="1"/>
          <p:nvPr/>
        </p:nvSpPr>
        <p:spPr>
          <a:xfrm>
            <a:off x="1154724" y="5975300"/>
            <a:ext cx="7104184" cy="400110"/>
          </a:xfrm>
          <a:prstGeom prst="rect">
            <a:avLst/>
          </a:prstGeom>
          <a:noFill/>
        </p:spPr>
        <p:txBody>
          <a:bodyPr wrap="square" rtlCol="0">
            <a:spAutoFit/>
          </a:bodyPr>
          <a:lstStyle/>
          <a:p>
            <a:pPr algn="ctr"/>
            <a:r>
              <a:rPr lang="el-GR" sz="2000" b="1" dirty="0"/>
              <a:t>Ευχαριστώ πολύ για την προσοχή σας!!!</a:t>
            </a:r>
            <a:endParaRPr lang="en-US" sz="2000" b="1" dirty="0"/>
          </a:p>
        </p:txBody>
      </p:sp>
      <p:sp>
        <p:nvSpPr>
          <p:cNvPr id="2" name="TextBox 1">
            <a:extLst>
              <a:ext uri="{FF2B5EF4-FFF2-40B4-BE49-F238E27FC236}">
                <a16:creationId xmlns:a16="http://schemas.microsoft.com/office/drawing/2014/main" xmlns="" id="{3CE12306-6B58-4105-B6AE-082BFDBFC93A}"/>
              </a:ext>
            </a:extLst>
          </p:cNvPr>
          <p:cNvSpPr txBox="1"/>
          <p:nvPr/>
        </p:nvSpPr>
        <p:spPr>
          <a:xfrm>
            <a:off x="327378" y="575569"/>
            <a:ext cx="8421511" cy="3200876"/>
          </a:xfrm>
          <a:prstGeom prst="rect">
            <a:avLst/>
          </a:prstGeom>
          <a:noFill/>
        </p:spPr>
        <p:txBody>
          <a:bodyPr wrap="square" rtlCol="0">
            <a:spAutoFit/>
          </a:bodyPr>
          <a:lstStyle/>
          <a:p>
            <a:pPr algn="just"/>
            <a:r>
              <a:rPr lang="el-GR" dirty="0" smtClean="0"/>
              <a:t>Ο υποψήφιος ευχαριστεί :</a:t>
            </a:r>
          </a:p>
          <a:p>
            <a:pPr algn="just"/>
            <a:endParaRPr lang="en-US" dirty="0"/>
          </a:p>
          <a:p>
            <a:pPr marL="285750" indent="-285750" algn="just">
              <a:buFont typeface="Arial" panose="020B0604020202020204" pitchFamily="34" charset="0"/>
              <a:buChar char="•"/>
            </a:pPr>
            <a:r>
              <a:rPr lang="el-GR" dirty="0"/>
              <a:t>Τον </a:t>
            </a:r>
            <a:r>
              <a:rPr lang="en-US" dirty="0"/>
              <a:t>Dr. A. </a:t>
            </a:r>
            <a:r>
              <a:rPr lang="en-US" dirty="0" err="1"/>
              <a:t>Ziaei</a:t>
            </a:r>
            <a:r>
              <a:rPr lang="el-GR" dirty="0"/>
              <a:t>,</a:t>
            </a:r>
            <a:r>
              <a:rPr lang="en-US" dirty="0"/>
              <a:t> Thales Research and Technology, France</a:t>
            </a:r>
            <a:r>
              <a:rPr lang="el-GR" dirty="0"/>
              <a:t> για την κατασκευή και παροχή των δειγμάτων που συνετέλεσαν σε αυτή την έρευνα</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Την τριμελή επιτροπή: </a:t>
            </a:r>
          </a:p>
          <a:p>
            <a:pPr marL="285750" indent="-285750" algn="just">
              <a:buFont typeface="Arial" panose="020B0604020202020204" pitchFamily="34" charset="0"/>
              <a:buChar char="•"/>
            </a:pPr>
            <a:endParaRPr lang="el-GR" dirty="0"/>
          </a:p>
          <a:p>
            <a:pPr algn="ctr"/>
            <a:r>
              <a:rPr lang="el-GR" dirty="0" err="1"/>
              <a:t>Αφ</a:t>
            </a:r>
            <a:r>
              <a:rPr lang="el-GR" dirty="0"/>
              <a:t>. Καθηγητή Γ. Παπαϊωάννου, </a:t>
            </a:r>
            <a:r>
              <a:rPr lang="el-GR" dirty="0" err="1"/>
              <a:t>Τμ</a:t>
            </a:r>
            <a:r>
              <a:rPr lang="el-GR" dirty="0"/>
              <a:t>. Φυσικής ΕΚΠΑ</a:t>
            </a:r>
          </a:p>
          <a:p>
            <a:pPr algn="ctr"/>
            <a:endParaRPr lang="el-GR" sz="1100" dirty="0"/>
          </a:p>
          <a:p>
            <a:pPr algn="ctr"/>
            <a:r>
              <a:rPr lang="el-GR" dirty="0" err="1"/>
              <a:t>Αναπλ</a:t>
            </a:r>
            <a:r>
              <a:rPr lang="el-GR" dirty="0"/>
              <a:t>. Καθηγητή </a:t>
            </a:r>
            <a:r>
              <a:rPr lang="el-GR" dirty="0" err="1"/>
              <a:t>Σπ</a:t>
            </a:r>
            <a:r>
              <a:rPr lang="el-GR" dirty="0"/>
              <a:t>. </a:t>
            </a:r>
            <a:r>
              <a:rPr lang="el-GR" dirty="0" err="1"/>
              <a:t>Γαρδέλης</a:t>
            </a:r>
            <a:r>
              <a:rPr lang="el-GR" dirty="0"/>
              <a:t>, </a:t>
            </a:r>
            <a:r>
              <a:rPr lang="el-GR" dirty="0" err="1"/>
              <a:t>Τμ</a:t>
            </a:r>
            <a:r>
              <a:rPr lang="el-GR" dirty="0"/>
              <a:t>. Φυσικής ΕΚΠΑ</a:t>
            </a:r>
          </a:p>
          <a:p>
            <a:pPr algn="ctr"/>
            <a:endParaRPr lang="el-GR" sz="1100" dirty="0"/>
          </a:p>
          <a:p>
            <a:pPr algn="ctr"/>
            <a:r>
              <a:rPr lang="el-GR" dirty="0" err="1"/>
              <a:t>Αναπλ</a:t>
            </a:r>
            <a:r>
              <a:rPr lang="el-GR" dirty="0"/>
              <a:t>. Καθηγητή </a:t>
            </a:r>
            <a:r>
              <a:rPr lang="el-GR" dirty="0" err="1"/>
              <a:t>Απ</a:t>
            </a:r>
            <a:r>
              <a:rPr lang="el-GR" dirty="0"/>
              <a:t>. Κυρίτσης, ΣΕΜΦΕ ΕΜΠ</a:t>
            </a:r>
            <a:endParaRPr lang="en-US" dirty="0"/>
          </a:p>
        </p:txBody>
      </p:sp>
      <p:sp>
        <p:nvSpPr>
          <p:cNvPr id="4" name="Θέση αριθμού διαφάνειας 3"/>
          <p:cNvSpPr>
            <a:spLocks noGrp="1"/>
          </p:cNvSpPr>
          <p:nvPr>
            <p:ph type="sldNum" sz="quarter" idx="12"/>
          </p:nvPr>
        </p:nvSpPr>
        <p:spPr/>
        <p:txBody>
          <a:bodyPr/>
          <a:lstStyle/>
          <a:p>
            <a:fld id="{691C104A-BF54-42B0-8BDE-19AC844CBA19}" type="slidenum">
              <a:rPr lang="el-GR" smtClean="0"/>
              <a:t>15</a:t>
            </a:fld>
            <a:endParaRPr lang="el-GR"/>
          </a:p>
        </p:txBody>
      </p:sp>
    </p:spTree>
    <p:extLst>
      <p:ext uri="{BB962C8B-B14F-4D97-AF65-F5344CB8AC3E}">
        <p14:creationId xmlns:p14="http://schemas.microsoft.com/office/powerpoint/2010/main" val="91870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8612" y="110509"/>
            <a:ext cx="4752528"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a:ea typeface="+mn-ea"/>
                <a:cs typeface="+mn-cs"/>
              </a:rPr>
              <a:t>Χωρητικοί Διακόπτες </a:t>
            </a:r>
            <a:r>
              <a:rPr kumimoji="0" lang="en-US" sz="2400" b="1" i="0" u="none" strike="noStrike" kern="1200" cap="none" spc="0" normalizeH="0" baseline="0" noProof="0" dirty="0">
                <a:ln>
                  <a:noFill/>
                </a:ln>
                <a:solidFill>
                  <a:prstClr val="black"/>
                </a:solidFill>
                <a:effectLst/>
                <a:uLnTx/>
                <a:uFillTx/>
                <a:latin typeface="Calibri"/>
                <a:ea typeface="+mn-ea"/>
                <a:cs typeface="+mn-cs"/>
              </a:rPr>
              <a:t>RF-MEMS</a:t>
            </a:r>
            <a:endParaRPr kumimoji="0" lang="el-G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67944" y="4217020"/>
            <a:ext cx="4824536" cy="26673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a:ea typeface="+mn-ea"/>
                <a:cs typeface="+mn-cs"/>
              </a:rPr>
              <a:t>Πόλωση του </a:t>
            </a:r>
            <a:r>
              <a:rPr kumimoji="0" lang="el-GR" sz="2000" b="1" i="0" u="none" strike="noStrike" kern="1200" cap="none" spc="0" normalizeH="0" baseline="0" noProof="0" dirty="0" smtClean="0">
                <a:ln>
                  <a:noFill/>
                </a:ln>
                <a:solidFill>
                  <a:prstClr val="black"/>
                </a:solidFill>
                <a:effectLst/>
                <a:uLnTx/>
                <a:uFillTx/>
                <a:latin typeface="Calibri"/>
                <a:ea typeface="+mn-ea"/>
                <a:cs typeface="+mn-cs"/>
              </a:rPr>
              <a:t>Διηλεκτρικού</a:t>
            </a:r>
            <a:endParaRPr kumimoji="0" lang="el-GR" sz="20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000" i="0" u="none" strike="noStrike" kern="1200" cap="none" spc="0" normalizeH="0" baseline="0" noProof="0" dirty="0">
                <a:ln>
                  <a:noFill/>
                </a:ln>
                <a:solidFill>
                  <a:prstClr val="black"/>
                </a:solidFill>
                <a:effectLst/>
                <a:uLnTx/>
                <a:uFillTx/>
                <a:latin typeface="Calibri"/>
                <a:ea typeface="+mn-ea"/>
                <a:cs typeface="+mn-cs"/>
              </a:rPr>
              <a:t>Μετατόπιση της </a:t>
            </a:r>
            <a:r>
              <a:rPr kumimoji="0" lang="en-US" sz="2000" i="0" u="none" strike="noStrike" kern="1200" cap="none" spc="0" normalizeH="0" baseline="0" noProof="0" dirty="0">
                <a:ln>
                  <a:noFill/>
                </a:ln>
                <a:solidFill>
                  <a:prstClr val="black"/>
                </a:solidFill>
                <a:effectLst/>
                <a:uLnTx/>
                <a:uFillTx/>
                <a:latin typeface="Calibri"/>
                <a:ea typeface="+mn-ea"/>
                <a:cs typeface="+mn-cs"/>
              </a:rPr>
              <a:t>C-V </a:t>
            </a:r>
            <a:r>
              <a:rPr kumimoji="0" lang="el-GR" sz="2000" i="0" u="none" strike="noStrike" kern="1200" cap="none" spc="0" normalizeH="0" baseline="0" noProof="0" dirty="0" smtClean="0">
                <a:ln>
                  <a:noFill/>
                </a:ln>
                <a:solidFill>
                  <a:prstClr val="black"/>
                </a:solidFill>
                <a:effectLst/>
                <a:uLnTx/>
                <a:uFillTx/>
                <a:latin typeface="Calibri"/>
                <a:ea typeface="+mn-ea"/>
                <a:cs typeface="+mn-cs"/>
              </a:rPr>
              <a:t>χαρακτηριστικής</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11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000" i="0" u="none" strike="noStrike" kern="1200" cap="none" spc="0" normalizeH="0" baseline="0" noProof="0" dirty="0">
                <a:ln>
                  <a:noFill/>
                </a:ln>
                <a:solidFill>
                  <a:prstClr val="black"/>
                </a:solidFill>
                <a:effectLst/>
                <a:uLnTx/>
                <a:uFillTx/>
                <a:latin typeface="Calibri"/>
                <a:ea typeface="+mn-ea"/>
                <a:cs typeface="+mn-cs"/>
              </a:rPr>
              <a:t>Αύξηση της ελάχιστης </a:t>
            </a:r>
            <a:r>
              <a:rPr kumimoji="0" lang="el-GR" sz="2000" i="0" u="none" strike="noStrike" kern="1200" cap="none" spc="0" normalizeH="0" baseline="0" noProof="0" dirty="0" smtClean="0">
                <a:ln>
                  <a:noFill/>
                </a:ln>
                <a:solidFill>
                  <a:prstClr val="black"/>
                </a:solidFill>
                <a:effectLst/>
                <a:uLnTx/>
                <a:uFillTx/>
                <a:latin typeface="Calibri"/>
                <a:ea typeface="+mn-ea"/>
                <a:cs typeface="+mn-cs"/>
              </a:rPr>
              <a:t>χωρητικότητας</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11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000" i="0" u="none" strike="noStrike" kern="1200" cap="none" spc="0" normalizeH="0" baseline="0" noProof="0" dirty="0">
                <a:ln>
                  <a:noFill/>
                </a:ln>
                <a:solidFill>
                  <a:prstClr val="black"/>
                </a:solidFill>
                <a:effectLst/>
                <a:uLnTx/>
                <a:uFillTx/>
                <a:latin typeface="Calibri"/>
                <a:ea typeface="+mn-ea"/>
                <a:cs typeface="+mn-cs"/>
              </a:rPr>
              <a:t>Μείωση του λόγου </a:t>
            </a:r>
            <a:r>
              <a:rPr kumimoji="0" lang="en-US" sz="2000" i="0" u="none" strike="noStrike" kern="1200" cap="none" spc="0" normalizeH="0" baseline="0" noProof="0" dirty="0" smtClean="0">
                <a:ln>
                  <a:noFill/>
                </a:ln>
                <a:solidFill>
                  <a:prstClr val="black"/>
                </a:solidFill>
                <a:effectLst/>
                <a:uLnTx/>
                <a:uFillTx/>
                <a:latin typeface="Calibri"/>
                <a:ea typeface="+mn-ea"/>
                <a:cs typeface="+mn-cs"/>
              </a:rPr>
              <a:t>C</a:t>
            </a:r>
            <a:r>
              <a:rPr kumimoji="0" lang="en-US" sz="2000" i="0" u="none" strike="noStrike" kern="1200" cap="none" spc="0" normalizeH="0" baseline="-25000" noProof="0" dirty="0" smtClean="0">
                <a:ln>
                  <a:noFill/>
                </a:ln>
                <a:solidFill>
                  <a:prstClr val="black"/>
                </a:solidFill>
                <a:effectLst/>
                <a:uLnTx/>
                <a:uFillTx/>
                <a:latin typeface="Calibri"/>
                <a:ea typeface="+mn-ea"/>
                <a:cs typeface="+mn-cs"/>
              </a:rPr>
              <a:t>DOWN</a:t>
            </a:r>
            <a:r>
              <a:rPr kumimoji="0" lang="en-US" sz="2000" i="0" u="none" strike="noStrike" kern="1200" cap="none" spc="0" normalizeH="0" baseline="0" noProof="0" dirty="0" smtClean="0">
                <a:ln>
                  <a:noFill/>
                </a:ln>
                <a:solidFill>
                  <a:prstClr val="black"/>
                </a:solidFill>
                <a:effectLst/>
                <a:uLnTx/>
                <a:uFillTx/>
                <a:latin typeface="Calibri"/>
                <a:ea typeface="+mn-ea"/>
                <a:cs typeface="+mn-cs"/>
              </a:rPr>
              <a:t>/C</a:t>
            </a:r>
            <a:r>
              <a:rPr kumimoji="0" lang="en-US" sz="2000" i="0" u="none" strike="noStrike" kern="1200" cap="none" spc="0" normalizeH="0" baseline="-25000" noProof="0" dirty="0" smtClean="0">
                <a:ln>
                  <a:noFill/>
                </a:ln>
                <a:solidFill>
                  <a:prstClr val="black"/>
                </a:solidFill>
                <a:effectLst/>
                <a:uLnTx/>
                <a:uFillTx/>
                <a:latin typeface="Calibri"/>
                <a:ea typeface="+mn-ea"/>
                <a:cs typeface="+mn-cs"/>
              </a:rPr>
              <a:t>up</a:t>
            </a:r>
            <a:endParaRPr kumimoji="0" lang="el-GR" sz="2000" i="0" u="none" strike="noStrike" kern="1200" cap="none" spc="0" normalizeH="0" baseline="-2500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1100" i="0" u="none" strike="noStrike" kern="1200" cap="none" spc="0" normalizeH="0" baseline="-2500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000" i="0" u="none" strike="noStrike" kern="1200" cap="none" spc="0" normalizeH="0" baseline="0" noProof="0" dirty="0">
                <a:ln>
                  <a:noFill/>
                </a:ln>
                <a:solidFill>
                  <a:prstClr val="black"/>
                </a:solidFill>
                <a:effectLst/>
                <a:uLnTx/>
                <a:uFillTx/>
                <a:latin typeface="Calibri"/>
                <a:ea typeface="+mn-ea"/>
                <a:cs typeface="+mn-cs"/>
              </a:rPr>
              <a:t>Συγκόλληση οπλισμών – Καταστροφή του διακόπτη</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Εικόνα 6"/>
          <p:cNvPicPr>
            <a:picLocks noChangeAspect="1"/>
          </p:cNvPicPr>
          <p:nvPr/>
        </p:nvPicPr>
        <p:blipFill>
          <a:blip r:embed="rId2"/>
          <a:stretch>
            <a:fillRect/>
          </a:stretch>
        </p:blipFill>
        <p:spPr>
          <a:xfrm>
            <a:off x="251264" y="764707"/>
            <a:ext cx="8892737" cy="3452315"/>
          </a:xfrm>
          <a:prstGeom prst="rect">
            <a:avLst/>
          </a:prstGeom>
        </p:spPr>
      </p:pic>
      <p:pic>
        <p:nvPicPr>
          <p:cNvPr id="8" name="Εικόνα 7"/>
          <p:cNvPicPr>
            <a:picLocks noChangeAspect="1"/>
          </p:cNvPicPr>
          <p:nvPr/>
        </p:nvPicPr>
        <p:blipFill>
          <a:blip r:embed="rId3"/>
          <a:stretch>
            <a:fillRect/>
          </a:stretch>
        </p:blipFill>
        <p:spPr>
          <a:xfrm>
            <a:off x="251262" y="3573018"/>
            <a:ext cx="3718882" cy="2639797"/>
          </a:xfrm>
          <a:prstGeom prst="rect">
            <a:avLst/>
          </a:prstGeom>
        </p:spPr>
      </p:pic>
      <p:cxnSp>
        <p:nvCxnSpPr>
          <p:cNvPr id="9" name="Straight Arrow Connector 2">
            <a:extLst>
              <a:ext uri="{FF2B5EF4-FFF2-40B4-BE49-F238E27FC236}">
                <a16:creationId xmlns:a16="http://schemas.microsoft.com/office/drawing/2014/main" xmlns="" id="{5D4CDCED-7E49-4C44-9980-DD47A75EB15C}"/>
              </a:ext>
            </a:extLst>
          </p:cNvPr>
          <p:cNvCxnSpPr>
            <a:cxnSpLocks/>
          </p:cNvCxnSpPr>
          <p:nvPr/>
        </p:nvCxnSpPr>
        <p:spPr>
          <a:xfrm flipV="1">
            <a:off x="6321778" y="1377245"/>
            <a:ext cx="0" cy="5757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2BBB5096-9F60-4F52-B528-42790347751C}"/>
              </a:ext>
            </a:extLst>
          </p:cNvPr>
          <p:cNvCxnSpPr/>
          <p:nvPr/>
        </p:nvCxnSpPr>
        <p:spPr>
          <a:xfrm>
            <a:off x="6321778" y="1952978"/>
            <a:ext cx="7693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E2498938-5A6F-4627-8725-4EA9A66991AE}"/>
              </a:ext>
            </a:extLst>
          </p:cNvPr>
          <p:cNvSpPr txBox="1"/>
          <p:nvPr/>
        </p:nvSpPr>
        <p:spPr>
          <a:xfrm>
            <a:off x="6650014" y="1917319"/>
            <a:ext cx="896399" cy="430887"/>
          </a:xfrm>
          <a:prstGeom prst="rect">
            <a:avLst/>
          </a:prstGeom>
          <a:noFill/>
        </p:spPr>
        <p:txBody>
          <a:bodyPr wrap="none" rtlCol="0">
            <a:spAutoFit/>
          </a:bodyPr>
          <a:lstStyle/>
          <a:p>
            <a:pPr algn="ctr"/>
            <a:r>
              <a:rPr lang="en-US" sz="1100" b="1" dirty="0">
                <a:latin typeface="Times New Roman" panose="02020603050405020304" pitchFamily="18" charset="0"/>
                <a:cs typeface="Times New Roman" panose="02020603050405020304" pitchFamily="18" charset="0"/>
              </a:rPr>
              <a:t>Determined</a:t>
            </a:r>
          </a:p>
          <a:p>
            <a:pPr algn="ctr"/>
            <a:r>
              <a:rPr lang="en-US" sz="1100" b="1" dirty="0">
                <a:latin typeface="Times New Roman" panose="02020603050405020304" pitchFamily="18" charset="0"/>
                <a:cs typeface="Times New Roman" panose="02020603050405020304" pitchFamily="18" charset="0"/>
              </a:rPr>
              <a:t>by film k</a:t>
            </a:r>
          </a:p>
        </p:txBody>
      </p:sp>
      <p:sp>
        <p:nvSpPr>
          <p:cNvPr id="2" name="Θέση αριθμού διαφάνειας 1"/>
          <p:cNvSpPr>
            <a:spLocks noGrp="1"/>
          </p:cNvSpPr>
          <p:nvPr>
            <p:ph type="sldNum" sz="quarter" idx="12"/>
          </p:nvPr>
        </p:nvSpPr>
        <p:spPr/>
        <p:txBody>
          <a:bodyPr/>
          <a:lstStyle/>
          <a:p>
            <a:fld id="{691C104A-BF54-42B0-8BDE-19AC844CBA19}" type="slidenum">
              <a:rPr lang="el-GR" smtClean="0"/>
              <a:t>2</a:t>
            </a:fld>
            <a:endParaRPr lang="el-GR"/>
          </a:p>
        </p:txBody>
      </p:sp>
    </p:spTree>
    <p:extLst>
      <p:ext uri="{BB962C8B-B14F-4D97-AF65-F5344CB8AC3E}">
        <p14:creationId xmlns:p14="http://schemas.microsoft.com/office/powerpoint/2010/main" val="2347615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stretch>
            <a:fillRect/>
          </a:stretch>
        </p:blipFill>
        <p:spPr>
          <a:xfrm>
            <a:off x="4526120" y="986890"/>
            <a:ext cx="4476190" cy="3314286"/>
          </a:xfrm>
          <a:prstGeom prst="rect">
            <a:avLst/>
          </a:prstGeom>
        </p:spPr>
      </p:pic>
      <p:sp>
        <p:nvSpPr>
          <p:cNvPr id="8" name="TextBox 7"/>
          <p:cNvSpPr txBox="1"/>
          <p:nvPr/>
        </p:nvSpPr>
        <p:spPr>
          <a:xfrm>
            <a:off x="1957754" y="234462"/>
            <a:ext cx="5744308" cy="461665"/>
          </a:xfrm>
          <a:prstGeom prst="rect">
            <a:avLst/>
          </a:prstGeom>
          <a:noFill/>
        </p:spPr>
        <p:txBody>
          <a:bodyPr wrap="square" rtlCol="0">
            <a:spAutoFit/>
          </a:bodyPr>
          <a:lstStyle/>
          <a:p>
            <a:pPr algn="ctr"/>
            <a:r>
              <a:rPr lang="el-GR" sz="2400" b="1" dirty="0" smtClean="0"/>
              <a:t>Πλεονεκτήματα του Υ</a:t>
            </a:r>
            <a:r>
              <a:rPr lang="el-GR" sz="2400" b="1" baseline="-25000" dirty="0" smtClean="0"/>
              <a:t>2</a:t>
            </a:r>
            <a:r>
              <a:rPr lang="el-GR" sz="2400" b="1" dirty="0" smtClean="0"/>
              <a:t>Ο</a:t>
            </a:r>
            <a:r>
              <a:rPr lang="el-GR" sz="2400" b="1" baseline="-25000" dirty="0" smtClean="0"/>
              <a:t>3</a:t>
            </a:r>
            <a:endParaRPr lang="en-US" sz="2400" b="1" baseline="-25000" dirty="0"/>
          </a:p>
        </p:txBody>
      </p:sp>
      <mc:AlternateContent xmlns:mc="http://schemas.openxmlformats.org/markup-compatibility/2006" xmlns:a14="http://schemas.microsoft.com/office/drawing/2010/main">
        <mc:Choice Requires="a14">
          <p:sp>
            <p:nvSpPr>
              <p:cNvPr id="9" name="TextBox 8"/>
              <p:cNvSpPr txBox="1"/>
              <p:nvPr/>
            </p:nvSpPr>
            <p:spPr>
              <a:xfrm>
                <a:off x="269630" y="1282122"/>
                <a:ext cx="4150983" cy="3339376"/>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Υψηλή διηλεκτρική σταθερά:</a:t>
                </a:r>
                <a:r>
                  <a:rPr lang="en-US" sz="2000" dirty="0" smtClean="0"/>
                  <a:t>     </a:t>
                </a:r>
                <a14:m>
                  <m:oMath xmlns:m="http://schemas.openxmlformats.org/officeDocument/2006/math">
                    <m:r>
                      <a:rPr lang="en-US" sz="2000" b="0" i="1" smtClean="0">
                        <a:latin typeface="Cambria Math" panose="02040503050406030204" pitchFamily="18" charset="0"/>
                      </a:rPr>
                      <m:t>𝑘</m:t>
                    </m:r>
                    <m:r>
                      <a:rPr lang="en-US" sz="2000" b="0" i="1" smtClean="0">
                        <a:latin typeface="Cambria Math" panose="02040503050406030204" pitchFamily="18" charset="0"/>
                      </a:rPr>
                      <m:t>=13−18</m:t>
                    </m:r>
                  </m:oMath>
                </a14:m>
                <a:endParaRPr lang="el-GR"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l-GR" sz="2000" dirty="0" smtClean="0"/>
                  <a:t>Μεγάλο </a:t>
                </a:r>
                <a:r>
                  <a:rPr lang="en-US" sz="2000" dirty="0" smtClean="0"/>
                  <a:t>band gap </a:t>
                </a:r>
                <a14:m>
                  <m:oMath xmlns:m="http://schemas.openxmlformats.org/officeDocument/2006/math">
                    <m:r>
                      <a:rPr lang="el-GR" sz="2000" b="0" i="1" smtClean="0">
                        <a:latin typeface="Cambria Math" panose="02040503050406030204" pitchFamily="18" charset="0"/>
                      </a:rPr>
                      <m:t>~ 6</m:t>
                    </m:r>
                    <m:r>
                      <a:rPr lang="en-US" sz="2000" b="0" i="1" smtClean="0">
                        <a:latin typeface="Cambria Math" panose="02040503050406030204" pitchFamily="18" charset="0"/>
                      </a:rPr>
                      <m:t>𝑒𝑉</m:t>
                    </m:r>
                  </m:oMath>
                </a14:m>
                <a:endParaRPr lang="el-GR" sz="2000" dirty="0" smtClean="0"/>
              </a:p>
              <a:p>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l-GR" sz="2000" dirty="0" smtClean="0"/>
                  <a:t>Η ειδική του αντίσταση εξαρτάται από τις συνθήκες εναπόθεσης και </a:t>
                </a:r>
                <a:r>
                  <a:rPr lang="el-GR" sz="2000" dirty="0" err="1" smtClean="0"/>
                  <a:t>ανόπτυσης</a:t>
                </a:r>
                <a:r>
                  <a:rPr lang="el-GR" sz="2000" dirty="0" smtClean="0"/>
                  <a:t> (</a:t>
                </a:r>
                <a:r>
                  <a:rPr lang="en-US" sz="2000" dirty="0" smtClean="0"/>
                  <a:t>annealing)</a:t>
                </a:r>
                <a:endParaRPr lang="el-GR" sz="2000" dirty="0" smtClean="0"/>
              </a:p>
              <a:p>
                <a:r>
                  <a:rPr lang="en-US" sz="2000" dirty="0" smtClean="0"/>
                  <a:t>                </a:t>
                </a:r>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69630" y="1282122"/>
                <a:ext cx="4150983" cy="3339376"/>
              </a:xfrm>
              <a:prstGeom prst="rect">
                <a:avLst/>
              </a:prstGeom>
              <a:blipFill>
                <a:blip r:embed="rId3"/>
                <a:stretch>
                  <a:fillRect l="-1322" t="-912"/>
                </a:stretch>
              </a:blipFill>
            </p:spPr>
            <p:txBody>
              <a:bodyPr/>
              <a:lstStyle/>
              <a:p>
                <a:r>
                  <a:rPr lang="en-US">
                    <a:noFill/>
                  </a:rPr>
                  <a:t> </a:t>
                </a:r>
              </a:p>
            </p:txBody>
          </p:sp>
        </mc:Fallback>
      </mc:AlternateContent>
      <p:sp>
        <p:nvSpPr>
          <p:cNvPr id="16" name="TextBox 15"/>
          <p:cNvSpPr txBox="1"/>
          <p:nvPr/>
        </p:nvSpPr>
        <p:spPr>
          <a:xfrm>
            <a:off x="376151" y="4628785"/>
            <a:ext cx="8299939" cy="2144177"/>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Μειώνει το ρε</a:t>
            </a:r>
            <a:r>
              <a:rPr lang="el-GR" sz="2000" dirty="0"/>
              <a:t>ύ</a:t>
            </a:r>
            <a:r>
              <a:rPr lang="el-GR" sz="2000" dirty="0" smtClean="0"/>
              <a:t>μα διαρροής στους πυκνωτές ΜΙΜ καθώς και στα διηλεκτρικά πύλης </a:t>
            </a:r>
            <a:r>
              <a:rPr lang="en-US" sz="2000" dirty="0" smtClean="0"/>
              <a:t>FET</a:t>
            </a:r>
            <a:r>
              <a:rPr lang="el-GR" sz="2000" dirty="0" smtClean="0"/>
              <a:t> πχ. </a:t>
            </a:r>
            <a:r>
              <a:rPr lang="en-US" sz="2000" dirty="0" smtClean="0"/>
              <a:t>TiO</a:t>
            </a:r>
            <a:r>
              <a:rPr lang="en-US" sz="2000" baseline="-25000" dirty="0" smtClean="0"/>
              <a:t>2</a:t>
            </a:r>
            <a:r>
              <a:rPr lang="en-US" sz="2000" dirty="0" smtClean="0"/>
              <a:t>/Y</a:t>
            </a:r>
            <a:r>
              <a:rPr lang="en-US" sz="2000" baseline="-25000" dirty="0" smtClean="0"/>
              <a:t>2</a:t>
            </a:r>
            <a:r>
              <a:rPr lang="en-US" sz="2000" dirty="0" smtClean="0"/>
              <a:t>O</a:t>
            </a:r>
            <a:r>
              <a:rPr lang="en-US" sz="2000" baseline="-25000" dirty="0" smtClean="0"/>
              <a:t>3</a:t>
            </a:r>
            <a:r>
              <a:rPr lang="en-US" sz="2000" dirty="0" smtClean="0"/>
              <a:t>/TiO</a:t>
            </a:r>
            <a:r>
              <a:rPr lang="en-US" sz="2000" baseline="-25000" dirty="0" smtClean="0"/>
              <a:t>2</a:t>
            </a:r>
          </a:p>
          <a:p>
            <a:pPr marL="285750" indent="-285750">
              <a:buFont typeface="Arial" panose="020B0604020202020204" pitchFamily="34" charset="0"/>
              <a:buChar char="•"/>
            </a:pPr>
            <a:endParaRPr lang="en-US" sz="2000" baseline="-25000" dirty="0"/>
          </a:p>
          <a:p>
            <a:pPr marL="285750" indent="-285750">
              <a:buFont typeface="Arial" panose="020B0604020202020204" pitchFamily="34" charset="0"/>
              <a:buChar char="•"/>
            </a:pPr>
            <a:r>
              <a:rPr lang="el-GR" sz="2000" dirty="0" smtClean="0"/>
              <a:t>Έχει εναποτεθεί επιτυχώς σε διατάξεις </a:t>
            </a:r>
            <a:r>
              <a:rPr lang="en-US" sz="2000" dirty="0" smtClean="0"/>
              <a:t>RF-MEMS</a:t>
            </a:r>
            <a:r>
              <a:rPr lang="el-GR" sz="2000" dirty="0"/>
              <a:t> </a:t>
            </a:r>
            <a:r>
              <a:rPr lang="el-GR" sz="2000" dirty="0" smtClean="0"/>
              <a:t>με διηλεκτρικό δύο στρωμάτων (</a:t>
            </a:r>
            <a:r>
              <a:rPr lang="en-US" sz="2000" dirty="0" smtClean="0"/>
              <a:t>Y</a:t>
            </a:r>
            <a:r>
              <a:rPr lang="en-US" sz="2000" baseline="-25000" dirty="0" smtClean="0"/>
              <a:t>2</a:t>
            </a:r>
            <a:r>
              <a:rPr lang="en-US" sz="2000" dirty="0" smtClean="0"/>
              <a:t>O</a:t>
            </a:r>
            <a:r>
              <a:rPr lang="en-US" sz="2000" baseline="-25000" dirty="0" smtClean="0"/>
              <a:t>3</a:t>
            </a:r>
            <a:r>
              <a:rPr lang="en-US" sz="2000" dirty="0" smtClean="0"/>
              <a:t>/TiO</a:t>
            </a:r>
            <a:r>
              <a:rPr lang="en-US" sz="2000" baseline="-25000" dirty="0" smtClean="0"/>
              <a:t>2</a:t>
            </a:r>
            <a:r>
              <a:rPr lang="el-GR" sz="2000" dirty="0" smtClean="0"/>
              <a:t>)</a:t>
            </a:r>
          </a:p>
          <a:p>
            <a:endParaRPr lang="en-US" sz="2000" dirty="0"/>
          </a:p>
          <a:p>
            <a:pPr marL="285750" indent="-285750">
              <a:buFont typeface="Arial" panose="020B0604020202020204" pitchFamily="34" charset="0"/>
              <a:buChar char="•"/>
            </a:pPr>
            <a:endParaRPr lang="en-US" sz="2000" dirty="0"/>
          </a:p>
        </p:txBody>
      </p:sp>
      <p:sp>
        <p:nvSpPr>
          <p:cNvPr id="2" name="Θέση αριθμού διαφάνειας 1"/>
          <p:cNvSpPr>
            <a:spLocks noGrp="1"/>
          </p:cNvSpPr>
          <p:nvPr>
            <p:ph type="sldNum" sz="quarter" idx="12"/>
          </p:nvPr>
        </p:nvSpPr>
        <p:spPr/>
        <p:txBody>
          <a:bodyPr/>
          <a:lstStyle/>
          <a:p>
            <a:fld id="{691C104A-BF54-42B0-8BDE-19AC844CBA19}" type="slidenum">
              <a:rPr lang="el-GR" smtClean="0"/>
              <a:t>3</a:t>
            </a:fld>
            <a:endParaRPr lang="el-GR"/>
          </a:p>
        </p:txBody>
      </p:sp>
    </p:spTree>
    <p:extLst>
      <p:ext uri="{BB962C8B-B14F-4D97-AF65-F5344CB8AC3E}">
        <p14:creationId xmlns:p14="http://schemas.microsoft.com/office/powerpoint/2010/main" val="392577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0" y="951720"/>
            <a:ext cx="4038095" cy="5095238"/>
          </a:xfrm>
          <a:prstGeom prst="rect">
            <a:avLst/>
          </a:prstGeom>
        </p:spPr>
      </p:pic>
      <p:sp>
        <p:nvSpPr>
          <p:cNvPr id="3" name="TextBox 2"/>
          <p:cNvSpPr txBox="1"/>
          <p:nvPr/>
        </p:nvSpPr>
        <p:spPr>
          <a:xfrm>
            <a:off x="4325816" y="575956"/>
            <a:ext cx="4536830" cy="6309420"/>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Διηλεκτρικό </a:t>
            </a:r>
            <a:r>
              <a:rPr lang="el-GR" sz="2000" dirty="0" err="1" smtClean="0"/>
              <a:t>υμένιο</a:t>
            </a:r>
            <a:r>
              <a:rPr lang="en-US" sz="2000" dirty="0" smtClean="0"/>
              <a:t> Y</a:t>
            </a:r>
            <a:r>
              <a:rPr lang="en-US" sz="2000" baseline="-25000" dirty="0" smtClean="0"/>
              <a:t>2</a:t>
            </a:r>
            <a:r>
              <a:rPr lang="en-US" sz="2000" dirty="0" smtClean="0"/>
              <a:t>O</a:t>
            </a:r>
            <a:r>
              <a:rPr lang="en-US" sz="2000" baseline="-25000" dirty="0" smtClean="0"/>
              <a:t>3</a:t>
            </a:r>
            <a:r>
              <a:rPr lang="el-GR" sz="2000" baseline="-25000" dirty="0" smtClean="0"/>
              <a:t> </a:t>
            </a:r>
            <a:r>
              <a:rPr lang="el-GR" sz="2000" dirty="0" smtClean="0"/>
              <a:t>πάχους 250</a:t>
            </a:r>
            <a:r>
              <a:rPr lang="en-US" sz="2000" dirty="0" smtClean="0"/>
              <a:t>nm</a:t>
            </a:r>
            <a:endParaRPr lang="el-GR" sz="2000" dirty="0" smtClean="0"/>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sz="2000" dirty="0" smtClean="0"/>
              <a:t>MIM </a:t>
            </a:r>
            <a:r>
              <a:rPr lang="el-GR" sz="2000" dirty="0" smtClean="0"/>
              <a:t>και ΜΕΜ</a:t>
            </a:r>
            <a:r>
              <a:rPr lang="en-US" sz="2000" dirty="0" smtClean="0"/>
              <a:t>S </a:t>
            </a:r>
            <a:r>
              <a:rPr lang="el-GR" sz="2000" dirty="0" smtClean="0"/>
              <a:t>στο ίδιο </a:t>
            </a:r>
            <a:r>
              <a:rPr lang="en-US" sz="2000" dirty="0" smtClean="0"/>
              <a:t>die</a:t>
            </a:r>
            <a:endParaRPr lang="el-GR" sz="2000" dirty="0" smtClean="0"/>
          </a:p>
          <a:p>
            <a:endParaRPr lang="en-US" sz="1100" dirty="0" smtClean="0"/>
          </a:p>
          <a:p>
            <a:pPr marL="285750" indent="-285750">
              <a:buFont typeface="Arial" panose="020B0604020202020204" pitchFamily="34" charset="0"/>
              <a:buChar char="•"/>
            </a:pPr>
            <a:r>
              <a:rPr lang="el-GR" sz="2000" dirty="0" smtClean="0"/>
              <a:t>Η επιφάνεια των ΜΙΜ κυμαίνεται από 100</a:t>
            </a:r>
            <a:r>
              <a:rPr lang="en-US" sz="2000" dirty="0" smtClean="0"/>
              <a:t>x100</a:t>
            </a:r>
            <a:r>
              <a:rPr lang="el-GR" sz="2000" dirty="0" smtClean="0"/>
              <a:t>μ</a:t>
            </a:r>
            <a:r>
              <a:rPr lang="en-US" sz="2000" dirty="0" smtClean="0"/>
              <a:t>m </a:t>
            </a:r>
            <a:r>
              <a:rPr lang="el-GR" sz="2000" dirty="0" smtClean="0"/>
              <a:t>έως 500</a:t>
            </a:r>
            <a:r>
              <a:rPr lang="en-US" sz="2000" dirty="0" smtClean="0"/>
              <a:t>x500</a:t>
            </a:r>
            <a:r>
              <a:rPr lang="el-GR" sz="2000" dirty="0" smtClean="0"/>
              <a:t>μ</a:t>
            </a:r>
            <a:r>
              <a:rPr lang="en-US" sz="2000" dirty="0" smtClean="0"/>
              <a:t>m </a:t>
            </a:r>
            <a:r>
              <a:rPr lang="el-GR" sz="2000" dirty="0" smtClean="0"/>
              <a:t>με βήματα 100μ</a:t>
            </a:r>
            <a:r>
              <a:rPr lang="en-US" sz="2000" dirty="0" smtClean="0"/>
              <a:t>m</a:t>
            </a:r>
            <a:endParaRPr lang="el-GR" sz="2000" dirty="0" smtClean="0"/>
          </a:p>
          <a:p>
            <a:endParaRPr lang="en-US" sz="1100" dirty="0" smtClean="0"/>
          </a:p>
          <a:p>
            <a:pPr marL="285750" indent="-285750">
              <a:buFont typeface="Arial" panose="020B0604020202020204" pitchFamily="34" charset="0"/>
              <a:buChar char="•"/>
            </a:pPr>
            <a:r>
              <a:rPr lang="el-GR" sz="2000" dirty="0" smtClean="0"/>
              <a:t>Συμμετρικές επαφές </a:t>
            </a:r>
            <a:r>
              <a:rPr lang="en-US" sz="2000" dirty="0" err="1" smtClean="0"/>
              <a:t>TiW</a:t>
            </a:r>
            <a:r>
              <a:rPr lang="en-US" sz="2000" dirty="0" smtClean="0"/>
              <a:t> </a:t>
            </a:r>
            <a:r>
              <a:rPr lang="el-GR" sz="2000" dirty="0" smtClean="0"/>
              <a:t>για την αποφυγή της διαφοράς έργων εξόδου</a:t>
            </a:r>
          </a:p>
          <a:p>
            <a:endParaRPr lang="el-GR" sz="1100" dirty="0" smtClean="0"/>
          </a:p>
          <a:p>
            <a:pPr marL="285750" indent="-285750">
              <a:buFont typeface="Arial" panose="020B0604020202020204" pitchFamily="34" charset="0"/>
              <a:buChar char="•"/>
            </a:pPr>
            <a:r>
              <a:rPr lang="el-GR" sz="2000" dirty="0" smtClean="0"/>
              <a:t>Πραγματοποιήθηκαν μετρήσεις ρεύματος – τάσης (</a:t>
            </a:r>
            <a:r>
              <a:rPr lang="en-US" sz="2000" dirty="0" smtClean="0"/>
              <a:t>I-V) </a:t>
            </a:r>
            <a:r>
              <a:rPr lang="el-GR" sz="2000" dirty="0" smtClean="0"/>
              <a:t>με διάφορες τιμές καθυστέρησης (</a:t>
            </a:r>
            <a:r>
              <a:rPr lang="en-US" sz="2000" dirty="0" smtClean="0"/>
              <a:t>delay) </a:t>
            </a:r>
            <a:r>
              <a:rPr lang="el-GR" sz="2000" dirty="0" smtClean="0"/>
              <a:t>μεταξύ της εφαρμογής της τάσης και της μέτρησης του ρεύματος (1-10</a:t>
            </a:r>
            <a:r>
              <a:rPr lang="en-US" sz="2000" dirty="0" smtClean="0"/>
              <a:t>s)</a:t>
            </a:r>
          </a:p>
          <a:p>
            <a:endParaRPr lang="en-US" sz="1100" dirty="0" smtClean="0"/>
          </a:p>
          <a:p>
            <a:pPr marL="285750" indent="-285750">
              <a:buFont typeface="Arial" panose="020B0604020202020204" pitchFamily="34" charset="0"/>
              <a:buChar char="•"/>
            </a:pPr>
            <a:r>
              <a:rPr lang="el-GR" sz="2000" dirty="0" smtClean="0"/>
              <a:t>Βήμα τάσης 50</a:t>
            </a:r>
            <a:r>
              <a:rPr lang="en-US" sz="2000" dirty="0" smtClean="0"/>
              <a:t>mV</a:t>
            </a:r>
          </a:p>
          <a:p>
            <a:endParaRPr lang="en-US" sz="1100" dirty="0" smtClean="0"/>
          </a:p>
          <a:p>
            <a:pPr marL="285750" indent="-285750">
              <a:buFont typeface="Arial" panose="020B0604020202020204" pitchFamily="34" charset="0"/>
              <a:buChar char="•"/>
            </a:pPr>
            <a:r>
              <a:rPr lang="el-GR" sz="2000" dirty="0" smtClean="0"/>
              <a:t>Στο πείραμα Κ</a:t>
            </a:r>
            <a:r>
              <a:rPr lang="en-US" sz="2000" dirty="0" smtClean="0"/>
              <a:t>P o </a:t>
            </a:r>
            <a:r>
              <a:rPr lang="el-GR" sz="2000" dirty="0" smtClean="0"/>
              <a:t>χρόνος </a:t>
            </a:r>
            <a:r>
              <a:rPr lang="en-US" sz="2000" dirty="0" smtClean="0"/>
              <a:t>stress </a:t>
            </a:r>
            <a:r>
              <a:rPr lang="el-GR" sz="2000" dirty="0" smtClean="0"/>
              <a:t> καθορίστηκε στα 20</a:t>
            </a:r>
            <a:r>
              <a:rPr lang="en-US" sz="2000" dirty="0" smtClean="0"/>
              <a:t>min</a:t>
            </a:r>
          </a:p>
          <a:p>
            <a:pPr marL="285750" indent="-285750">
              <a:buFont typeface="Arial" panose="020B0604020202020204" pitchFamily="34" charset="0"/>
              <a:buChar char="•"/>
            </a:pPr>
            <a:endParaRPr lang="en-US" dirty="0"/>
          </a:p>
        </p:txBody>
      </p:sp>
      <p:sp>
        <p:nvSpPr>
          <p:cNvPr id="4" name="TextBox 3"/>
          <p:cNvSpPr txBox="1"/>
          <p:nvPr/>
        </p:nvSpPr>
        <p:spPr>
          <a:xfrm>
            <a:off x="2192215" y="175846"/>
            <a:ext cx="5310554" cy="400110"/>
          </a:xfrm>
          <a:prstGeom prst="rect">
            <a:avLst/>
          </a:prstGeom>
          <a:noFill/>
        </p:spPr>
        <p:txBody>
          <a:bodyPr wrap="square" rtlCol="0">
            <a:spAutoFit/>
          </a:bodyPr>
          <a:lstStyle/>
          <a:p>
            <a:pPr algn="ctr"/>
            <a:r>
              <a:rPr lang="en-US" sz="2000" b="1" dirty="0" smtClean="0"/>
              <a:t>MIM capacitor samples</a:t>
            </a:r>
            <a:endParaRPr lang="en-US" sz="2000" b="1" dirty="0"/>
          </a:p>
        </p:txBody>
      </p:sp>
      <p:sp>
        <p:nvSpPr>
          <p:cNvPr id="5" name="Θέση αριθμού διαφάνειας 4"/>
          <p:cNvSpPr>
            <a:spLocks noGrp="1"/>
          </p:cNvSpPr>
          <p:nvPr>
            <p:ph type="sldNum" sz="quarter" idx="12"/>
          </p:nvPr>
        </p:nvSpPr>
        <p:spPr/>
        <p:txBody>
          <a:bodyPr/>
          <a:lstStyle/>
          <a:p>
            <a:fld id="{691C104A-BF54-42B0-8BDE-19AC844CBA19}" type="slidenum">
              <a:rPr lang="el-GR" smtClean="0"/>
              <a:t>4</a:t>
            </a:fld>
            <a:endParaRPr lang="el-GR"/>
          </a:p>
        </p:txBody>
      </p:sp>
    </p:spTree>
    <p:extLst>
      <p:ext uri="{BB962C8B-B14F-4D97-AF65-F5344CB8AC3E}">
        <p14:creationId xmlns:p14="http://schemas.microsoft.com/office/powerpoint/2010/main" val="185908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15582" y="1014925"/>
            <a:ext cx="5705028" cy="1681381"/>
          </a:xfrm>
          <a:prstGeom prst="rect">
            <a:avLst/>
          </a:prstGeom>
        </p:spPr>
      </p:pic>
      <p:pic>
        <p:nvPicPr>
          <p:cNvPr id="3" name="Εικόνα 2"/>
          <p:cNvPicPr>
            <a:picLocks noChangeAspect="1"/>
          </p:cNvPicPr>
          <p:nvPr/>
        </p:nvPicPr>
        <p:blipFill>
          <a:blip r:embed="rId3"/>
          <a:stretch>
            <a:fillRect/>
          </a:stretch>
        </p:blipFill>
        <p:spPr>
          <a:xfrm>
            <a:off x="6305351" y="1014925"/>
            <a:ext cx="2676190" cy="1681381"/>
          </a:xfrm>
          <a:prstGeom prst="rect">
            <a:avLst/>
          </a:prstGeom>
        </p:spPr>
      </p:pic>
      <p:sp>
        <p:nvSpPr>
          <p:cNvPr id="4" name="TextBox 3"/>
          <p:cNvSpPr txBox="1"/>
          <p:nvPr/>
        </p:nvSpPr>
        <p:spPr>
          <a:xfrm>
            <a:off x="1840523" y="246185"/>
            <a:ext cx="5591908" cy="400110"/>
          </a:xfrm>
          <a:prstGeom prst="rect">
            <a:avLst/>
          </a:prstGeom>
          <a:noFill/>
        </p:spPr>
        <p:txBody>
          <a:bodyPr wrap="square" rtlCol="0">
            <a:spAutoFit/>
          </a:bodyPr>
          <a:lstStyle/>
          <a:p>
            <a:pPr algn="ctr"/>
            <a:r>
              <a:rPr lang="en-US" sz="2000" b="1" dirty="0" smtClean="0"/>
              <a:t>MEMS Capacitive Switches</a:t>
            </a:r>
            <a:endParaRPr lang="en-US" sz="2000" b="1" dirty="0"/>
          </a:p>
        </p:txBody>
      </p:sp>
      <p:sp>
        <p:nvSpPr>
          <p:cNvPr id="5" name="TextBox 4"/>
          <p:cNvSpPr txBox="1"/>
          <p:nvPr/>
        </p:nvSpPr>
        <p:spPr>
          <a:xfrm>
            <a:off x="406239" y="3371819"/>
            <a:ext cx="2868567" cy="30315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Stressing Bias: </a:t>
            </a:r>
            <a:r>
              <a:rPr lang="en-US" sz="2000" b="1" dirty="0" smtClean="0"/>
              <a:t>30-70V</a:t>
            </a:r>
          </a:p>
          <a:p>
            <a:pPr marL="285750" indent="-285750">
              <a:buFont typeface="Arial" panose="020B0604020202020204" pitchFamily="34" charset="0"/>
              <a:buChar char="•"/>
            </a:pPr>
            <a:endParaRPr lang="en-US" sz="2000" b="1" dirty="0" smtClean="0"/>
          </a:p>
          <a:p>
            <a:endParaRPr lang="en-US" sz="1100" dirty="0" smtClean="0"/>
          </a:p>
          <a:p>
            <a:pPr marL="285750" indent="-285750">
              <a:buFont typeface="Arial" panose="020B0604020202020204" pitchFamily="34" charset="0"/>
              <a:buChar char="•"/>
            </a:pPr>
            <a:r>
              <a:rPr lang="en-US" sz="2000" dirty="0" smtClean="0"/>
              <a:t>Stressing time: </a:t>
            </a:r>
            <a:r>
              <a:rPr lang="en-US" sz="2000" b="1" dirty="0" smtClean="0"/>
              <a:t>1200s</a:t>
            </a:r>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sz="2000" dirty="0" smtClean="0"/>
              <a:t>Temperature: </a:t>
            </a:r>
            <a:r>
              <a:rPr lang="en-US" sz="2000" b="1" dirty="0" smtClean="0"/>
              <a:t>300K</a:t>
            </a:r>
          </a:p>
          <a:p>
            <a:pPr marL="285750" indent="-285750">
              <a:buFont typeface="Arial" panose="020B0604020202020204" pitchFamily="34" charset="0"/>
              <a:buChar char="•"/>
            </a:pPr>
            <a:endParaRPr lang="en-US" sz="1100" dirty="0" smtClean="0"/>
          </a:p>
          <a:p>
            <a:endParaRPr lang="en-US" sz="2000" b="1" dirty="0"/>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endParaRPr lang="en-US" dirty="0"/>
          </a:p>
        </p:txBody>
      </p:sp>
      <p:pic>
        <p:nvPicPr>
          <p:cNvPr id="6" name="Εικόνα 5"/>
          <p:cNvPicPr>
            <a:picLocks noChangeAspect="1"/>
          </p:cNvPicPr>
          <p:nvPr/>
        </p:nvPicPr>
        <p:blipFill>
          <a:blip r:embed="rId4"/>
          <a:stretch>
            <a:fillRect/>
          </a:stretch>
        </p:blipFill>
        <p:spPr>
          <a:xfrm>
            <a:off x="3486303" y="2795305"/>
            <a:ext cx="5495238" cy="315238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74306" y="6009093"/>
                <a:ext cx="8524341" cy="707886"/>
              </a:xfrm>
              <a:prstGeom prst="rect">
                <a:avLst/>
              </a:prstGeom>
              <a:noFill/>
            </p:spPr>
            <p:txBody>
              <a:bodyPr wrap="square" rtlCol="0">
                <a:spAutoFit/>
              </a:bodyPr>
              <a:lstStyle/>
              <a:p>
                <a:r>
                  <a:rPr lang="el-GR" sz="2000" dirty="0">
                    <a:solidFill>
                      <a:prstClr val="black"/>
                    </a:solidFill>
                  </a:rPr>
                  <a:t>Παρακολούθηση της</a:t>
                </a:r>
                <a:r>
                  <a:rPr lang="en-US" sz="2000" dirty="0">
                    <a:solidFill>
                      <a:prstClr val="black"/>
                    </a:solidFill>
                  </a:rPr>
                  <a:t> </a:t>
                </a:r>
                <a:r>
                  <a:rPr lang="el-GR" sz="2000" dirty="0">
                    <a:solidFill>
                      <a:prstClr val="black"/>
                    </a:solidFill>
                  </a:rPr>
                  <a:t>ολίσθησης της τάσης που αντιστοιχεί στην ελάχιστη χωρητικότητα (</a:t>
                </a:r>
                <a14:m>
                  <m:oMath xmlns:m="http://schemas.openxmlformats.org/officeDocument/2006/math">
                    <m:sSub>
                      <m:sSubPr>
                        <m:ctrlPr>
                          <a:rPr lang="el-GR"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𝑉</m:t>
                        </m:r>
                      </m:e>
                      <m:sub>
                        <m:r>
                          <a:rPr lang="en-US" sz="2000" i="1">
                            <a:solidFill>
                              <a:prstClr val="black"/>
                            </a:solidFill>
                            <a:latin typeface="Cambria Math" panose="02040503050406030204" pitchFamily="18" charset="0"/>
                          </a:rPr>
                          <m:t>𝑚𝑖𝑛</m:t>
                        </m:r>
                      </m:sub>
                    </m:sSub>
                    <m:r>
                      <a:rPr lang="en-US" sz="2000" i="1">
                        <a:solidFill>
                          <a:prstClr val="black"/>
                        </a:solidFill>
                        <a:latin typeface="Cambria Math" panose="02040503050406030204" pitchFamily="18" charset="0"/>
                      </a:rPr>
                      <m:t>)</m:t>
                    </m:r>
                  </m:oMath>
                </a14:m>
                <a:r>
                  <a:rPr lang="en-US" sz="2000" dirty="0">
                    <a:solidFill>
                      <a:prstClr val="black"/>
                    </a:solidFill>
                  </a:rPr>
                  <a:t> </a:t>
                </a:r>
                <a:r>
                  <a:rPr lang="el-GR" sz="2000" dirty="0">
                    <a:solidFill>
                      <a:prstClr val="black"/>
                    </a:solidFill>
                  </a:rPr>
                  <a:t>για ολικό χρόνο </a:t>
                </a:r>
                <a:r>
                  <a:rPr lang="el-GR" sz="2000" b="1" dirty="0" smtClean="0">
                    <a:solidFill>
                      <a:prstClr val="black"/>
                    </a:solidFill>
                  </a:rPr>
                  <a:t>800</a:t>
                </a:r>
                <a:r>
                  <a:rPr lang="en-US" sz="2000" b="1" dirty="0" smtClean="0">
                    <a:solidFill>
                      <a:prstClr val="black"/>
                    </a:solidFill>
                  </a:rPr>
                  <a:t>0s</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74306" y="6009093"/>
                <a:ext cx="8524341" cy="707886"/>
              </a:xfrm>
              <a:prstGeom prst="rect">
                <a:avLst/>
              </a:prstGeom>
              <a:blipFill>
                <a:blip r:embed="rId5"/>
                <a:stretch>
                  <a:fillRect l="-715" t="-5172" b="-14655"/>
                </a:stretch>
              </a:blipFill>
            </p:spPr>
            <p:txBody>
              <a:bodyPr/>
              <a:lstStyle/>
              <a:p>
                <a:r>
                  <a:rPr lang="en-US">
                    <a:noFill/>
                  </a:rPr>
                  <a:t> </a:t>
                </a:r>
              </a:p>
            </p:txBody>
          </p:sp>
        </mc:Fallback>
      </mc:AlternateContent>
      <p:sp>
        <p:nvSpPr>
          <p:cNvPr id="8" name="Θέση αριθμού διαφάνειας 7"/>
          <p:cNvSpPr>
            <a:spLocks noGrp="1"/>
          </p:cNvSpPr>
          <p:nvPr>
            <p:ph type="sldNum" sz="quarter" idx="12"/>
          </p:nvPr>
        </p:nvSpPr>
        <p:spPr/>
        <p:txBody>
          <a:bodyPr/>
          <a:lstStyle/>
          <a:p>
            <a:fld id="{691C104A-BF54-42B0-8BDE-19AC844CBA19}" type="slidenum">
              <a:rPr lang="el-GR" smtClean="0"/>
              <a:t>5</a:t>
            </a:fld>
            <a:endParaRPr lang="el-GR"/>
          </a:p>
        </p:txBody>
      </p:sp>
    </p:spTree>
    <p:extLst>
      <p:ext uri="{BB962C8B-B14F-4D97-AF65-F5344CB8AC3E}">
        <p14:creationId xmlns:p14="http://schemas.microsoft.com/office/powerpoint/2010/main" val="847105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402147" y="1048372"/>
            <a:ext cx="3913711" cy="3033830"/>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818" y="995617"/>
            <a:ext cx="4364779" cy="3086585"/>
          </a:xfrm>
          <a:prstGeom prst="rect">
            <a:avLst/>
          </a:prstGeom>
        </p:spPr>
      </p:pic>
      <p:pic>
        <p:nvPicPr>
          <p:cNvPr id="5" name="Εικόνα 4"/>
          <p:cNvPicPr>
            <a:picLocks noChangeAspect="1"/>
          </p:cNvPicPr>
          <p:nvPr/>
        </p:nvPicPr>
        <p:blipFill>
          <a:blip r:embed="rId4"/>
          <a:stretch>
            <a:fillRect/>
          </a:stretch>
        </p:blipFill>
        <p:spPr>
          <a:xfrm>
            <a:off x="4937778" y="4000857"/>
            <a:ext cx="3742857" cy="2857143"/>
          </a:xfrm>
          <a:prstGeom prst="rect">
            <a:avLst/>
          </a:prstGeom>
        </p:spPr>
      </p:pic>
      <p:sp>
        <p:nvSpPr>
          <p:cNvPr id="6" name="TextBox 5"/>
          <p:cNvSpPr txBox="1"/>
          <p:nvPr/>
        </p:nvSpPr>
        <p:spPr>
          <a:xfrm>
            <a:off x="2086708" y="152400"/>
            <a:ext cx="5287107" cy="400110"/>
          </a:xfrm>
          <a:prstGeom prst="rect">
            <a:avLst/>
          </a:prstGeom>
          <a:noFill/>
        </p:spPr>
        <p:txBody>
          <a:bodyPr wrap="square" rtlCol="0">
            <a:spAutoFit/>
          </a:bodyPr>
          <a:lstStyle/>
          <a:p>
            <a:pPr algn="ctr"/>
            <a:r>
              <a:rPr lang="en-US" sz="2000" b="1" dirty="0" smtClean="0"/>
              <a:t>Results – MIM Capacitors</a:t>
            </a:r>
            <a:endParaRPr lang="en-US" sz="2000" b="1" dirty="0"/>
          </a:p>
        </p:txBody>
      </p:sp>
      <p:sp>
        <p:nvSpPr>
          <p:cNvPr id="7" name="TextBox 6"/>
          <p:cNvSpPr txBox="1"/>
          <p:nvPr/>
        </p:nvSpPr>
        <p:spPr>
          <a:xfrm>
            <a:off x="3481754" y="552510"/>
            <a:ext cx="2321169" cy="369332"/>
          </a:xfrm>
          <a:prstGeom prst="rect">
            <a:avLst/>
          </a:prstGeom>
          <a:noFill/>
        </p:spPr>
        <p:txBody>
          <a:bodyPr wrap="square" rtlCol="0">
            <a:spAutoFit/>
          </a:bodyPr>
          <a:lstStyle/>
          <a:p>
            <a:pPr algn="ctr"/>
            <a:r>
              <a:rPr lang="en-US" b="1" dirty="0" smtClean="0">
                <a:solidFill>
                  <a:schemeClr val="accent1"/>
                </a:solidFill>
              </a:rPr>
              <a:t>I-V characteristics</a:t>
            </a:r>
            <a:endParaRPr lang="en-US" b="1" dirty="0">
              <a:solidFill>
                <a:schemeClr val="accent1"/>
              </a:solidFill>
            </a:endParaRPr>
          </a:p>
        </p:txBody>
      </p:sp>
      <p:sp>
        <p:nvSpPr>
          <p:cNvPr id="8" name="TextBox 7"/>
          <p:cNvSpPr txBox="1"/>
          <p:nvPr/>
        </p:nvSpPr>
        <p:spPr>
          <a:xfrm>
            <a:off x="439614" y="4690764"/>
            <a:ext cx="4290647" cy="1631216"/>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Παρατηρείται μείωση του παραθύρου φόρτισης με την αύξηση του χρόνου καθυστέρησης μεταξύ της εφαρμοζόμενης τάσης και μέτρησης του ρεύματος </a:t>
            </a:r>
            <a:endParaRPr lang="en-US" sz="2000" dirty="0"/>
          </a:p>
        </p:txBody>
      </p:sp>
      <p:sp>
        <p:nvSpPr>
          <p:cNvPr id="3" name="Θέση αριθμού διαφάνειας 2"/>
          <p:cNvSpPr>
            <a:spLocks noGrp="1"/>
          </p:cNvSpPr>
          <p:nvPr>
            <p:ph type="sldNum" sz="quarter" idx="12"/>
          </p:nvPr>
        </p:nvSpPr>
        <p:spPr/>
        <p:txBody>
          <a:bodyPr/>
          <a:lstStyle/>
          <a:p>
            <a:fld id="{691C104A-BF54-42B0-8BDE-19AC844CBA19}" type="slidenum">
              <a:rPr lang="el-GR" smtClean="0"/>
              <a:t>6</a:t>
            </a:fld>
            <a:endParaRPr lang="el-GR"/>
          </a:p>
        </p:txBody>
      </p:sp>
    </p:spTree>
    <p:extLst>
      <p:ext uri="{BB962C8B-B14F-4D97-AF65-F5344CB8AC3E}">
        <p14:creationId xmlns:p14="http://schemas.microsoft.com/office/powerpoint/2010/main" val="323565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75844" y="49346"/>
            <a:ext cx="4360985" cy="2642129"/>
          </a:xfrm>
          <a:prstGeom prst="rect">
            <a:avLst/>
          </a:prstGeom>
        </p:spPr>
      </p:pic>
      <p:pic>
        <p:nvPicPr>
          <p:cNvPr id="4" name="Εικόνα 3"/>
          <p:cNvPicPr>
            <a:picLocks noChangeAspect="1"/>
          </p:cNvPicPr>
          <p:nvPr/>
        </p:nvPicPr>
        <p:blipFill>
          <a:blip r:embed="rId3"/>
          <a:stretch>
            <a:fillRect/>
          </a:stretch>
        </p:blipFill>
        <p:spPr>
          <a:xfrm>
            <a:off x="4729371" y="0"/>
            <a:ext cx="3746414" cy="2847619"/>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75844" y="2831063"/>
                <a:ext cx="8815753" cy="4658968"/>
              </a:xfrm>
              <a:prstGeom prst="rect">
                <a:avLst/>
              </a:prstGeom>
              <a:noFill/>
            </p:spPr>
            <p:txBody>
              <a:bodyPr wrap="square" rtlCol="0">
                <a:spAutoFit/>
              </a:bodyPr>
              <a:lstStyle/>
              <a:p>
                <a:pPr algn="ctr"/>
                <a:r>
                  <a:rPr lang="en-US" sz="2000" b="1" dirty="0" smtClean="0"/>
                  <a:t>Space Charge Limited (SCL) conduction</a:t>
                </a:r>
                <a:endParaRPr lang="el-GR" sz="2000" b="1" dirty="0" smtClean="0"/>
              </a:p>
              <a:p>
                <a:pPr algn="ctr"/>
                <a:endParaRPr lang="en-US" sz="600" b="1" dirty="0" smtClean="0"/>
              </a:p>
              <a:p>
                <a:pPr marL="285750" indent="-285750">
                  <a:buFont typeface="Arial" panose="020B0604020202020204" pitchFamily="34" charset="0"/>
                  <a:buChar char="•"/>
                </a:pPr>
                <a:r>
                  <a:rPr lang="el-GR" sz="2000" dirty="0" smtClean="0"/>
                  <a:t>Η ωμική συμπεριφορά για πολύ χαμηλά ηλεκτρικά πεδία σχετίζεται με την μεγαλύτερη πυκνότητα θερμικά διεγειρόμενων φορέων σε σχέση με την πυκνότητα των εγχεόμενων φορέων, έτσι το μετρούμενο ηλεκτρικό ρεύμα οφείλεται στους θερμικά διεγειρόμενους φορείς</a:t>
                </a:r>
              </a:p>
              <a:p>
                <a:pPr marL="285750" indent="-285750">
                  <a:buFont typeface="Arial" panose="020B0604020202020204" pitchFamily="34" charset="0"/>
                  <a:buChar char="•"/>
                </a:pPr>
                <a:r>
                  <a:rPr lang="el-GR" sz="2000" dirty="0" smtClean="0"/>
                  <a:t>Όταν το ηλεκτρικό πεδίο ξεπεράσει μια χαρακτηριστική τιμή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𝑂𝑁</m:t>
                        </m:r>
                      </m:sub>
                    </m:sSub>
                    <m:r>
                      <a:rPr lang="en-US" sz="2000" b="0" i="1" smtClean="0">
                        <a:latin typeface="Cambria Math" panose="02040503050406030204" pitchFamily="18" charset="0"/>
                      </a:rPr>
                      <m:t> </m:t>
                    </m:r>
                  </m:oMath>
                </a14:m>
                <a:r>
                  <a:rPr lang="el-GR" sz="2000" dirty="0" smtClean="0"/>
                  <a:t>παρατηρείται μετάβαση από το νόμο του </a:t>
                </a:r>
                <a:r>
                  <a:rPr lang="en-US" sz="2000" dirty="0" smtClean="0"/>
                  <a:t>Ohm </a:t>
                </a:r>
                <a:r>
                  <a:rPr lang="el-GR" sz="2000" dirty="0" smtClean="0"/>
                  <a:t>στο νόμο του </a:t>
                </a:r>
                <a:r>
                  <a:rPr lang="en-US" sz="2000" dirty="0" smtClean="0"/>
                  <a:t>Child </a:t>
                </a:r>
                <a:r>
                  <a:rPr lang="el-GR" sz="2000" dirty="0" smtClean="0"/>
                  <a:t>που περιγράφεται από την σχέση των </a:t>
                </a:r>
                <a:r>
                  <a:rPr lang="en-US" sz="2000" dirty="0" smtClean="0"/>
                  <a:t>Mott-Gurney</a:t>
                </a:r>
                <a:r>
                  <a:rPr lang="el-GR" sz="2000" dirty="0" smtClean="0"/>
                  <a:t>: </a:t>
                </a:r>
                <a14:m>
                  <m:oMath xmlns:m="http://schemas.openxmlformats.org/officeDocument/2006/math">
                    <m:r>
                      <a:rPr lang="en-US" sz="2000" b="0" i="1" smtClean="0">
                        <a:latin typeface="Cambria Math" panose="02040503050406030204" pitchFamily="18" charset="0"/>
                      </a:rPr>
                      <m:t>𝐽</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𝐹</m:t>
                        </m:r>
                      </m:e>
                      <m:sup>
                        <m:r>
                          <a:rPr lang="en-US" sz="2000" b="0" i="1" smtClean="0">
                            <a:latin typeface="Cambria Math" panose="02040503050406030204" pitchFamily="18" charset="0"/>
                            <a:ea typeface="Cambria Math" panose="02040503050406030204" pitchFamily="18" charset="0"/>
                          </a:rPr>
                          <m:t>2</m:t>
                        </m:r>
                      </m:sup>
                    </m:sSup>
                  </m:oMath>
                </a14:m>
                <a:endParaRPr lang="en-US" sz="2000" b="0" dirty="0" smtClean="0">
                  <a:ea typeface="Cambria Math" panose="02040503050406030204" pitchFamily="18" charset="0"/>
                </a:endParaRPr>
              </a:p>
              <a:p>
                <a:pPr marL="285750" indent="-285750">
                  <a:buFont typeface="Arial" panose="020B0604020202020204" pitchFamily="34" charset="0"/>
                  <a:buChar char="•"/>
                </a:pPr>
                <a:r>
                  <a:rPr lang="el-GR" sz="2000" dirty="0" smtClean="0"/>
                  <a:t>Υπό την παρουσία βαθιών παγίδων η πυκνότητα ρεύματος περιγράφεται από τη σχέση:</a:t>
                </a:r>
                <a14:m>
                  <m:oMath xmlns:m="http://schemas.openxmlformats.org/officeDocument/2006/math">
                    <m:r>
                      <a:rPr lang="el-GR" sz="2000" b="0" i="0" smtClean="0">
                        <a:latin typeface="Cambria Math" panose="02040503050406030204" pitchFamily="18" charset="0"/>
                      </a:rPr>
                      <m:t> </m:t>
                    </m:r>
                    <m:r>
                      <a:rPr lang="en-US" sz="2000" i="1">
                        <a:latin typeface="Cambria Math" panose="02040503050406030204" pitchFamily="18" charset="0"/>
                      </a:rPr>
                      <m:t>𝐽</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𝐹</m:t>
                        </m:r>
                      </m:e>
                      <m:sup>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𝐶</m:t>
                                </m:r>
                              </m:sub>
                            </m:sSub>
                          </m:num>
                          <m:den>
                            <m:r>
                              <a:rPr lang="en-US" sz="2000" i="1">
                                <a:latin typeface="Cambria Math" panose="02040503050406030204" pitchFamily="18" charset="0"/>
                                <a:ea typeface="Cambria Math" panose="02040503050406030204" pitchFamily="18" charset="0"/>
                              </a:rPr>
                              <m:t>𝑇</m:t>
                            </m:r>
                          </m:den>
                        </m:f>
                        <m:r>
                          <a:rPr lang="en-US" sz="2000" i="1">
                            <a:latin typeface="Cambria Math" panose="02040503050406030204" pitchFamily="18" charset="0"/>
                            <a:ea typeface="Cambria Math" panose="02040503050406030204" pitchFamily="18" charset="0"/>
                          </a:rPr>
                          <m:t>+1)</m:t>
                        </m:r>
                      </m:sup>
                    </m:sSup>
                  </m:oMath>
                </a14:m>
                <a:r>
                  <a:rPr lang="el-GR" sz="2000" dirty="0" smtClean="0"/>
                  <a:t>, όπου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 </m:t>
                    </m:r>
                  </m:oMath>
                </a14:m>
                <a:r>
                  <a:rPr lang="el-GR" sz="2000" dirty="0" smtClean="0"/>
                  <a:t>η χαρακτηριστική θερμοκρασία που καθορίζεται από την κατανομή των παγίδων στο ενεργειακό χάσμα και </a:t>
                </a:r>
                <a14:m>
                  <m:oMath xmlns:m="http://schemas.openxmlformats.org/officeDocument/2006/math">
                    <m:r>
                      <m:rPr>
                        <m:sty m:val="p"/>
                      </m:rPr>
                      <a:rPr lang="el-GR" sz="2000" b="0" i="0" smtClean="0">
                        <a:latin typeface="Cambria Math" panose="02040503050406030204" pitchFamily="18" charset="0"/>
                      </a:rPr>
                      <m:t>Τ</m:t>
                    </m:r>
                  </m:oMath>
                </a14:m>
                <a:r>
                  <a:rPr lang="el-GR" sz="2000" dirty="0" smtClean="0"/>
                  <a:t> η θερμοκρασία με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𝑇</m:t>
                        </m:r>
                      </m:e>
                      <m:sub>
                        <m:r>
                          <a:rPr lang="en-US" sz="2000" i="1">
                            <a:latin typeface="Cambria Math" panose="02040503050406030204" pitchFamily="18" charset="0"/>
                            <a:ea typeface="Cambria Math" panose="02040503050406030204" pitchFamily="18" charset="0"/>
                          </a:rPr>
                          <m:t>𝐶</m:t>
                        </m:r>
                      </m:sub>
                    </m:sSub>
                    <m:r>
                      <a:rPr lang="el-GR" sz="2000" b="0" i="0" smtClean="0">
                        <a:latin typeface="Cambria Math" panose="02040503050406030204" pitchFamily="18" charset="0"/>
                        <a:ea typeface="Cambria Math" panose="02040503050406030204" pitchFamily="18" charset="0"/>
                      </a:rPr>
                      <m:t>&gt;</m:t>
                    </m:r>
                    <m:r>
                      <m:rPr>
                        <m:sty m:val="p"/>
                      </m:rPr>
                      <a:rPr lang="el-GR" sz="2000" b="0" i="0" smtClean="0">
                        <a:latin typeface="Cambria Math" panose="02040503050406030204" pitchFamily="18" charset="0"/>
                        <a:ea typeface="Cambria Math" panose="02040503050406030204" pitchFamily="18" charset="0"/>
                      </a:rPr>
                      <m:t>Τ</m:t>
                    </m:r>
                  </m:oMath>
                </a14:m>
                <a:r>
                  <a:rPr lang="en-US" sz="2000" dirty="0" smtClean="0"/>
                  <a:t>       </a:t>
                </a:r>
                <a:r>
                  <a:rPr lang="en-US" sz="1400" b="1" dirty="0" smtClean="0"/>
                  <a:t>A. Rose, "Space-charge-limited currents in solids," </a:t>
                </a:r>
                <a:r>
                  <a:rPr lang="en-US" sz="1400" b="1" i="1" dirty="0" smtClean="0"/>
                  <a:t>Physical Review, </a:t>
                </a:r>
                <a:r>
                  <a:rPr lang="en-US" sz="1400" b="1" dirty="0" smtClean="0"/>
                  <a:t>vol. 97, no. 6, p. 1538, 1955.</a:t>
                </a:r>
              </a:p>
              <a:p>
                <a:pPr marL="285750" indent="-285750">
                  <a:buFont typeface="Arial" panose="020B0604020202020204" pitchFamily="34" charset="0"/>
                  <a:buChar char="•"/>
                </a:pPr>
                <a:endParaRPr lang="el-GR" sz="2000" i="1" dirty="0" smtClean="0"/>
              </a:p>
              <a:p>
                <a:pPr marL="285750" indent="-285750">
                  <a:buFont typeface="Arial" panose="020B0604020202020204" pitchFamily="34" charset="0"/>
                  <a:buChar char="•"/>
                </a:pP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175844" y="2831063"/>
                <a:ext cx="8815753" cy="4658968"/>
              </a:xfrm>
              <a:prstGeom prst="rect">
                <a:avLst/>
              </a:prstGeom>
              <a:blipFill>
                <a:blip r:embed="rId4"/>
                <a:stretch>
                  <a:fillRect l="-622" t="-654" r="-1314"/>
                </a:stretch>
              </a:blipFill>
            </p:spPr>
            <p:txBody>
              <a:bodyPr/>
              <a:lstStyle/>
              <a:p>
                <a:r>
                  <a:rPr lang="en-US">
                    <a:noFill/>
                  </a:rPr>
                  <a:t> </a:t>
                </a:r>
              </a:p>
            </p:txBody>
          </p:sp>
        </mc:Fallback>
      </mc:AlternateContent>
      <p:sp>
        <p:nvSpPr>
          <p:cNvPr id="5" name="Ορθογώνιο 4"/>
          <p:cNvSpPr/>
          <p:nvPr/>
        </p:nvSpPr>
        <p:spPr>
          <a:xfrm>
            <a:off x="2461846" y="2051538"/>
            <a:ext cx="1863969" cy="1641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Ευθύγραμμο βέλος σύνδεσης 6"/>
          <p:cNvCxnSpPr/>
          <p:nvPr/>
        </p:nvCxnSpPr>
        <p:spPr>
          <a:xfrm flipV="1">
            <a:off x="4337536" y="1934308"/>
            <a:ext cx="609600" cy="1992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Θέση αριθμού διαφάνειας 5"/>
          <p:cNvSpPr>
            <a:spLocks noGrp="1"/>
          </p:cNvSpPr>
          <p:nvPr>
            <p:ph type="sldNum" sz="quarter" idx="12"/>
          </p:nvPr>
        </p:nvSpPr>
        <p:spPr/>
        <p:txBody>
          <a:bodyPr/>
          <a:lstStyle/>
          <a:p>
            <a:fld id="{691C104A-BF54-42B0-8BDE-19AC844CBA19}" type="slidenum">
              <a:rPr lang="el-GR" smtClean="0"/>
              <a:t>7</a:t>
            </a:fld>
            <a:endParaRPr lang="el-GR"/>
          </a:p>
        </p:txBody>
      </p:sp>
    </p:spTree>
    <p:extLst>
      <p:ext uri="{BB962C8B-B14F-4D97-AF65-F5344CB8AC3E}">
        <p14:creationId xmlns:p14="http://schemas.microsoft.com/office/powerpoint/2010/main" val="2578035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55" y="737176"/>
            <a:ext cx="4354089" cy="3364523"/>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6144" y="818025"/>
            <a:ext cx="4372707" cy="3378910"/>
          </a:xfrm>
          <a:prstGeom prst="rect">
            <a:avLst/>
          </a:prstGeom>
        </p:spPr>
      </p:pic>
      <p:sp>
        <p:nvSpPr>
          <p:cNvPr id="4" name="TextBox 3"/>
          <p:cNvSpPr txBox="1"/>
          <p:nvPr/>
        </p:nvSpPr>
        <p:spPr>
          <a:xfrm>
            <a:off x="2086708" y="152400"/>
            <a:ext cx="5287107" cy="400110"/>
          </a:xfrm>
          <a:prstGeom prst="rect">
            <a:avLst/>
          </a:prstGeom>
          <a:noFill/>
        </p:spPr>
        <p:txBody>
          <a:bodyPr wrap="square" rtlCol="0">
            <a:spAutoFit/>
          </a:bodyPr>
          <a:lstStyle/>
          <a:p>
            <a:pPr algn="ctr"/>
            <a:r>
              <a:rPr lang="en-US" sz="2000" b="1" dirty="0" smtClean="0"/>
              <a:t>Results – MIM Capacitors</a:t>
            </a:r>
            <a:endParaRPr lang="en-US" sz="2000" b="1" dirty="0"/>
          </a:p>
        </p:txBody>
      </p:sp>
      <p:sp>
        <p:nvSpPr>
          <p:cNvPr id="5" name="TextBox 4"/>
          <p:cNvSpPr txBox="1"/>
          <p:nvPr/>
        </p:nvSpPr>
        <p:spPr>
          <a:xfrm>
            <a:off x="3481754" y="552510"/>
            <a:ext cx="2321169" cy="369332"/>
          </a:xfrm>
          <a:prstGeom prst="rect">
            <a:avLst/>
          </a:prstGeom>
          <a:noFill/>
        </p:spPr>
        <p:txBody>
          <a:bodyPr wrap="square" rtlCol="0">
            <a:spAutoFit/>
          </a:bodyPr>
          <a:lstStyle/>
          <a:p>
            <a:pPr algn="ctr"/>
            <a:r>
              <a:rPr lang="en-US" b="1" dirty="0" smtClean="0">
                <a:solidFill>
                  <a:schemeClr val="accent1"/>
                </a:solidFill>
              </a:rPr>
              <a:t>I-V characteristics</a:t>
            </a:r>
            <a:endParaRPr lang="en-US" b="1" dirty="0">
              <a:solidFill>
                <a:schemeClr val="accent1"/>
              </a:solidFill>
            </a:endParaRPr>
          </a:p>
        </p:txBody>
      </p:sp>
      <mc:AlternateContent xmlns:mc="http://schemas.openxmlformats.org/markup-compatibility/2006" xmlns:a14="http://schemas.microsoft.com/office/drawing/2010/main">
        <mc:Choice Requires="a14">
          <p:sp>
            <p:nvSpPr>
              <p:cNvPr id="6" name="TextBox 5"/>
              <p:cNvSpPr txBox="1"/>
              <p:nvPr/>
            </p:nvSpPr>
            <p:spPr>
              <a:xfrm>
                <a:off x="142055" y="4292171"/>
                <a:ext cx="8849545" cy="2843599"/>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Αρχική μέτρηση με </a:t>
                </a:r>
                <a:r>
                  <a:rPr lang="en-US" sz="2000" dirty="0" smtClean="0"/>
                  <a:t>delay 10s </a:t>
                </a:r>
                <a:r>
                  <a:rPr lang="el-GR" sz="2000" dirty="0" smtClean="0"/>
                  <a:t>και </a:t>
                </a:r>
                <a14:m>
                  <m:oMath xmlns:m="http://schemas.openxmlformats.org/officeDocument/2006/math">
                    <m:r>
                      <m:rPr>
                        <m:sty m:val="p"/>
                      </m:rPr>
                      <a:rPr lang="el-GR" sz="2000" b="0" i="0" smtClean="0">
                        <a:latin typeface="Cambria Math" panose="02040503050406030204" pitchFamily="18" charset="0"/>
                      </a:rPr>
                      <m:t>Τ</m:t>
                    </m:r>
                    <m:r>
                      <a:rPr lang="el-GR" sz="2000" b="0" i="0" smtClean="0">
                        <a:latin typeface="Cambria Math" panose="02040503050406030204" pitchFamily="18" charset="0"/>
                      </a:rPr>
                      <m:t>=300</m:t>
                    </m:r>
                    <m:r>
                      <m:rPr>
                        <m:sty m:val="p"/>
                      </m:rPr>
                      <a:rPr lang="el-GR" sz="2000" b="0" i="0" smtClean="0">
                        <a:latin typeface="Cambria Math" panose="02040503050406030204" pitchFamily="18" charset="0"/>
                      </a:rPr>
                      <m:t>Κ</m:t>
                    </m:r>
                  </m:oMath>
                </a14:m>
                <a:endParaRPr lang="el-GR" sz="2000" b="0" dirty="0" smtClean="0"/>
              </a:p>
              <a:p>
                <a:pPr marL="285750" indent="-285750">
                  <a:buFont typeface="Arial" panose="020B0604020202020204" pitchFamily="34" charset="0"/>
                  <a:buChar char="•"/>
                </a:pPr>
                <a:endParaRPr lang="el-GR" sz="1100" b="0" dirty="0" smtClean="0"/>
              </a:p>
              <a:p>
                <a:pPr marL="285750" indent="-285750">
                  <a:buFont typeface="Arial" panose="020B0604020202020204" pitchFamily="34" charset="0"/>
                  <a:buChar char="•"/>
                </a:pPr>
                <a:r>
                  <a:rPr lang="el-GR" sz="2000" dirty="0" smtClean="0"/>
                  <a:t>Από την προσαρμογή των πειραματικών σημείων</a:t>
                </a:r>
                <a:r>
                  <a:rPr lang="en-US" sz="2000" dirty="0" smtClean="0"/>
                  <a:t>:  </a:t>
                </a:r>
                <a:r>
                  <a:rPr lang="el-GR" sz="2000" dirty="0" smtClean="0"/>
                  <a:t> </a:t>
                </a:r>
                <a14:m>
                  <m:oMath xmlns:m="http://schemas.openxmlformats.org/officeDocument/2006/math">
                    <m:f>
                      <m:fPr>
                        <m:ctrlPr>
                          <a:rPr lang="el-GR" sz="2000" i="1" smtClean="0">
                            <a:latin typeface="Cambria Math" panose="02040503050406030204" pitchFamily="18" charset="0"/>
                          </a:rPr>
                        </m:ctrlPr>
                      </m:fPr>
                      <m:num>
                        <m:sSub>
                          <m:sSubPr>
                            <m:ctrlPr>
                              <a:rPr lang="el-GR" sz="2000" i="1" smtClean="0">
                                <a:latin typeface="Cambria Math" panose="02040503050406030204" pitchFamily="18" charset="0"/>
                              </a:rPr>
                            </m:ctrlPr>
                          </m:sSubPr>
                          <m:e>
                            <m:r>
                              <m:rPr>
                                <m:sty m:val="p"/>
                              </m:rPr>
                              <a:rPr lang="el-GR" sz="2000" b="0" i="0" smtClean="0">
                                <a:latin typeface="Cambria Math" panose="02040503050406030204" pitchFamily="18" charset="0"/>
                              </a:rPr>
                              <m:t>Τ</m:t>
                            </m:r>
                          </m:e>
                          <m:sub>
                            <m:r>
                              <a:rPr lang="en-US" sz="2000" b="0" i="1" smtClean="0">
                                <a:latin typeface="Cambria Math" panose="02040503050406030204" pitchFamily="18" charset="0"/>
                              </a:rPr>
                              <m:t>𝑐</m:t>
                            </m:r>
                          </m:sub>
                        </m:sSub>
                      </m:num>
                      <m:den>
                        <m:r>
                          <a:rPr lang="en-US" sz="2000" b="0" i="1" smtClean="0">
                            <a:latin typeface="Cambria Math" panose="02040503050406030204" pitchFamily="18" charset="0"/>
                          </a:rPr>
                          <m:t>𝑇</m:t>
                        </m:r>
                      </m:den>
                    </m:f>
                    <m:r>
                      <a:rPr lang="en-US" sz="2000" b="0" i="1" smtClean="0">
                        <a:latin typeface="Cambria Math" panose="02040503050406030204" pitchFamily="18" charset="0"/>
                      </a:rPr>
                      <m:t>+1=2.45</m:t>
                    </m:r>
                  </m:oMath>
                </a14:m>
                <a:endParaRPr lang="el-GR" sz="2000" b="0" dirty="0" smtClean="0"/>
              </a:p>
              <a:p>
                <a:pPr marL="285750" indent="-285750">
                  <a:buFont typeface="Arial" panose="020B0604020202020204" pitchFamily="34" charset="0"/>
                  <a:buChar char="•"/>
                </a:pPr>
                <a:endParaRPr lang="en-US" sz="1100" b="0" dirty="0" smtClean="0"/>
              </a:p>
              <a:p>
                <a:pPr marL="285750" indent="-285750">
                  <a:buFont typeface="Arial" panose="020B0604020202020204" pitchFamily="34" charset="0"/>
                  <a:buChar char="•"/>
                </a:pPr>
                <a:r>
                  <a:rPr lang="el-GR" sz="2000" dirty="0" smtClean="0"/>
                  <a:t>Η χαρακτηριστική θερμοκρασία βρέθηκε: </a:t>
                </a:r>
                <a14:m>
                  <m:oMath xmlns:m="http://schemas.openxmlformats.org/officeDocument/2006/math">
                    <m:sSub>
                      <m:sSubPr>
                        <m:ctrlPr>
                          <a:rPr lang="el-GR" sz="2000" i="1">
                            <a:latin typeface="Cambria Math" panose="02040503050406030204" pitchFamily="18" charset="0"/>
                          </a:rPr>
                        </m:ctrlPr>
                      </m:sSubPr>
                      <m:e>
                        <m:r>
                          <a:rPr lang="el-GR" sz="2000" b="0" i="0" smtClean="0">
                            <a:latin typeface="Cambria Math" panose="02040503050406030204" pitchFamily="18" charset="0"/>
                          </a:rPr>
                          <m:t> </m:t>
                        </m:r>
                        <m:r>
                          <m:rPr>
                            <m:sty m:val="p"/>
                          </m:rPr>
                          <a:rPr lang="el-GR" sz="2000">
                            <a:latin typeface="Cambria Math" panose="02040503050406030204" pitchFamily="18" charset="0"/>
                          </a:rPr>
                          <m:t>Τ</m:t>
                        </m:r>
                      </m:e>
                      <m:sub>
                        <m:r>
                          <a:rPr lang="en-US" sz="2000" i="1">
                            <a:latin typeface="Cambria Math" panose="02040503050406030204" pitchFamily="18" charset="0"/>
                          </a:rPr>
                          <m:t>𝑐</m:t>
                        </m:r>
                      </m:sub>
                    </m:sSub>
                  </m:oMath>
                </a14:m>
                <a:r>
                  <a:rPr lang="el-GR" sz="2000" b="0" dirty="0" smtClean="0"/>
                  <a:t>=435Κ</a:t>
                </a:r>
                <a:endParaRPr lang="en-US" sz="2000" b="0" dirty="0" smtClean="0"/>
              </a:p>
              <a:p>
                <a:pPr marL="285750" indent="-285750">
                  <a:buFont typeface="Arial" panose="020B0604020202020204" pitchFamily="34" charset="0"/>
                  <a:buChar char="•"/>
                </a:pPr>
                <a:endParaRPr lang="el-GR" sz="1100" dirty="0"/>
              </a:p>
              <a:p>
                <a:pPr marL="285750" indent="-285750">
                  <a:buFont typeface="Arial" panose="020B0604020202020204" pitchFamily="34" charset="0"/>
                  <a:buChar char="•"/>
                </a:pPr>
                <a:r>
                  <a:rPr lang="el-GR" sz="2000" b="0" dirty="0" smtClean="0">
                    <a:latin typeface="+mj-lt"/>
                  </a:rPr>
                  <a:t>Η κατανομή της πυκνότητας των παγίδων με αναφορά το ελάχιστο της </a:t>
                </a:r>
                <a14:m>
                  <m:oMath xmlns:m="http://schemas.openxmlformats.org/officeDocument/2006/math">
                    <m:sSub>
                      <m:sSubPr>
                        <m:ctrlPr>
                          <a:rPr lang="el-GR"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𝐶</m:t>
                        </m:r>
                      </m:sub>
                    </m:sSub>
                  </m:oMath>
                </a14:m>
                <a:r>
                  <a:rPr lang="el-GR" sz="2000" b="0" dirty="0" smtClean="0">
                    <a:latin typeface="+mj-lt"/>
                  </a:rPr>
                  <a:t> υπολογίστηκε από την: </a:t>
                </a:r>
                <a14:m>
                  <m:oMath xmlns:m="http://schemas.openxmlformats.org/officeDocument/2006/math">
                    <m:sSub>
                      <m:sSubPr>
                        <m:ctrlPr>
                          <a:rPr lang="el-GR"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r>
                      <a:rPr lang="en-US" sz="2000" b="0" i="1" smtClean="0">
                        <a:latin typeface="Cambria Math" panose="02040503050406030204" pitchFamily="18" charset="0"/>
                      </a:rPr>
                      <m:t>𝐸</m:t>
                    </m:r>
                    <m:r>
                      <a:rPr lang="en-US" sz="2000" b="0" i="1" smtClean="0">
                        <a:latin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exp</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𝐸</m:t>
                        </m:r>
                      </m:num>
                      <m:den>
                        <m:r>
                          <a:rPr lang="en-US" sz="2000" b="0" i="1" smtClean="0">
                            <a:latin typeface="Cambria Math" panose="02040503050406030204" pitchFamily="18" charset="0"/>
                            <a:ea typeface="Cambria Math" panose="02040503050406030204" pitchFamily="18" charset="0"/>
                          </a:rPr>
                          <m:t>𝑘</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𝐶</m:t>
                            </m:r>
                          </m:sub>
                        </m:sSub>
                      </m:den>
                    </m:f>
                  </m:oMath>
                </a14:m>
                <a:r>
                  <a:rPr lang="en-US" sz="2000" b="0" dirty="0" smtClean="0"/>
                  <a:t>)</a:t>
                </a:r>
              </a:p>
              <a:p>
                <a:pPr marL="285750" indent="-285750">
                  <a:buFont typeface="Arial" panose="020B0604020202020204" pitchFamily="34" charset="0"/>
                  <a:buChar char="•"/>
                </a:pP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42055" y="4292171"/>
                <a:ext cx="8849545" cy="2843599"/>
              </a:xfrm>
              <a:prstGeom prst="rect">
                <a:avLst/>
              </a:prstGeom>
              <a:blipFill>
                <a:blip r:embed="rId4"/>
                <a:stretch>
                  <a:fillRect l="-620" t="-1071"/>
                </a:stretch>
              </a:blipFill>
            </p:spPr>
            <p:txBody>
              <a:bodyPr/>
              <a:lstStyle/>
              <a:p>
                <a:r>
                  <a:rPr lang="en-US">
                    <a:noFill/>
                  </a:rPr>
                  <a:t> </a:t>
                </a:r>
              </a:p>
            </p:txBody>
          </p:sp>
        </mc:Fallback>
      </mc:AlternateContent>
      <p:sp>
        <p:nvSpPr>
          <p:cNvPr id="7" name="Θέση αριθμού διαφάνειας 6"/>
          <p:cNvSpPr>
            <a:spLocks noGrp="1"/>
          </p:cNvSpPr>
          <p:nvPr>
            <p:ph type="sldNum" sz="quarter" idx="12"/>
          </p:nvPr>
        </p:nvSpPr>
        <p:spPr/>
        <p:txBody>
          <a:bodyPr/>
          <a:lstStyle/>
          <a:p>
            <a:fld id="{691C104A-BF54-42B0-8BDE-19AC844CBA19}" type="slidenum">
              <a:rPr lang="el-GR" smtClean="0"/>
              <a:t>8</a:t>
            </a:fld>
            <a:endParaRPr lang="el-GR"/>
          </a:p>
        </p:txBody>
      </p:sp>
    </p:spTree>
    <p:extLst>
      <p:ext uri="{BB962C8B-B14F-4D97-AF65-F5344CB8AC3E}">
        <p14:creationId xmlns:p14="http://schemas.microsoft.com/office/powerpoint/2010/main" val="4170876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72037" y="921842"/>
            <a:ext cx="5349379" cy="4016335"/>
          </a:xfrm>
          <a:prstGeom prst="rect">
            <a:avLst/>
          </a:prstGeom>
        </p:spPr>
      </p:pic>
      <p:sp>
        <p:nvSpPr>
          <p:cNvPr id="3" name="TextBox 2"/>
          <p:cNvSpPr txBox="1"/>
          <p:nvPr/>
        </p:nvSpPr>
        <p:spPr>
          <a:xfrm>
            <a:off x="2086708" y="152400"/>
            <a:ext cx="5287107" cy="400110"/>
          </a:xfrm>
          <a:prstGeom prst="rect">
            <a:avLst/>
          </a:prstGeom>
          <a:noFill/>
        </p:spPr>
        <p:txBody>
          <a:bodyPr wrap="square" rtlCol="0">
            <a:spAutoFit/>
          </a:bodyPr>
          <a:lstStyle/>
          <a:p>
            <a:pPr algn="ctr"/>
            <a:r>
              <a:rPr lang="en-US" sz="2000" b="1" dirty="0" smtClean="0"/>
              <a:t>Results – MIM Capacitors</a:t>
            </a:r>
            <a:endParaRPr lang="en-US" sz="2000" b="1" dirty="0"/>
          </a:p>
        </p:txBody>
      </p:sp>
      <p:sp>
        <p:nvSpPr>
          <p:cNvPr id="4" name="TextBox 3"/>
          <p:cNvSpPr txBox="1"/>
          <p:nvPr/>
        </p:nvSpPr>
        <p:spPr>
          <a:xfrm>
            <a:off x="3481754" y="552510"/>
            <a:ext cx="2321169" cy="369332"/>
          </a:xfrm>
          <a:prstGeom prst="rect">
            <a:avLst/>
          </a:prstGeom>
          <a:noFill/>
        </p:spPr>
        <p:txBody>
          <a:bodyPr wrap="square" rtlCol="0">
            <a:spAutoFit/>
          </a:bodyPr>
          <a:lstStyle/>
          <a:p>
            <a:pPr algn="ctr"/>
            <a:r>
              <a:rPr lang="en-US" b="1" dirty="0" smtClean="0">
                <a:solidFill>
                  <a:schemeClr val="accent1"/>
                </a:solidFill>
              </a:rPr>
              <a:t>KP setup</a:t>
            </a:r>
            <a:endParaRPr lang="en-US" b="1" dirty="0">
              <a:solidFill>
                <a:schemeClr val="accent1"/>
              </a:solidFill>
            </a:endParaRPr>
          </a:p>
        </p:txBody>
      </p:sp>
      <p:sp>
        <p:nvSpPr>
          <p:cNvPr id="5" name="TextBox 4"/>
          <p:cNvSpPr txBox="1"/>
          <p:nvPr/>
        </p:nvSpPr>
        <p:spPr>
          <a:xfrm>
            <a:off x="334107" y="4864794"/>
            <a:ext cx="8616462" cy="1800493"/>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Με την μέθοδο </a:t>
            </a:r>
            <a:r>
              <a:rPr lang="en-US" sz="2000" dirty="0" smtClean="0"/>
              <a:t>Kelvin Probe </a:t>
            </a:r>
            <a:r>
              <a:rPr lang="el-GR" sz="2000" dirty="0" smtClean="0"/>
              <a:t>μπορούμε να παρακολουθήσουμε την μείωση του δυναμικού του επάνω ηλεκτροδίου του πυκνωτή ΜΙΜ για μεγάλους χρόνους</a:t>
            </a:r>
          </a:p>
          <a:p>
            <a:pPr marL="285750" indent="-285750">
              <a:buFont typeface="Arial" panose="020B0604020202020204" pitchFamily="34" charset="0"/>
              <a:buChar char="•"/>
            </a:pPr>
            <a:endParaRPr lang="el-GR" sz="1100" dirty="0" smtClean="0"/>
          </a:p>
          <a:p>
            <a:pPr marL="285750" indent="-285750">
              <a:buFont typeface="Arial" panose="020B0604020202020204" pitchFamily="34" charset="0"/>
              <a:buChar char="•"/>
            </a:pPr>
            <a:r>
              <a:rPr lang="el-GR" sz="2000" dirty="0" smtClean="0"/>
              <a:t>Η αύξηση του ηλεκτρικού πεδίου ή/και του χρόνου πόλωσης οδηγεί σε μεγαλύτερους χαρακτηριστικούς χρόνους εκφόρτισης </a:t>
            </a:r>
            <a:endParaRPr lang="en-US" sz="2000" dirty="0"/>
          </a:p>
        </p:txBody>
      </p:sp>
      <p:sp>
        <p:nvSpPr>
          <p:cNvPr id="6" name="Θέση αριθμού διαφάνειας 5"/>
          <p:cNvSpPr>
            <a:spLocks noGrp="1"/>
          </p:cNvSpPr>
          <p:nvPr>
            <p:ph type="sldNum" sz="quarter" idx="12"/>
          </p:nvPr>
        </p:nvSpPr>
        <p:spPr/>
        <p:txBody>
          <a:bodyPr/>
          <a:lstStyle/>
          <a:p>
            <a:fld id="{691C104A-BF54-42B0-8BDE-19AC844CBA19}" type="slidenum">
              <a:rPr lang="el-GR" smtClean="0"/>
              <a:t>9</a:t>
            </a:fld>
            <a:endParaRPr lang="el-GR"/>
          </a:p>
        </p:txBody>
      </p:sp>
    </p:spTree>
    <p:extLst>
      <p:ext uri="{BB962C8B-B14F-4D97-AF65-F5344CB8AC3E}">
        <p14:creationId xmlns:p14="http://schemas.microsoft.com/office/powerpoint/2010/main" val="3848870650"/>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2039</TotalTime>
  <Words>857</Words>
  <Application>Microsoft Office PowerPoint</Application>
  <PresentationFormat>On-screen Show (4:3)</PresentationFormat>
  <Paragraphs>152</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Cambria Math</vt:lpstr>
      <vt:lpstr>Times New Roman</vt:lpstr>
      <vt:lpstr>Θέμα του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Dimitris</dc:creator>
  <cp:lastModifiedBy>user</cp:lastModifiedBy>
  <cp:revision>54</cp:revision>
  <dcterms:created xsi:type="dcterms:W3CDTF">2019-01-11T09:25:05Z</dcterms:created>
  <dcterms:modified xsi:type="dcterms:W3CDTF">2019-02-14T15:38:12Z</dcterms:modified>
</cp:coreProperties>
</file>