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301" r:id="rId4"/>
    <p:sldId id="296" r:id="rId5"/>
    <p:sldId id="258" r:id="rId6"/>
    <p:sldId id="294" r:id="rId7"/>
    <p:sldId id="295" r:id="rId8"/>
    <p:sldId id="260" r:id="rId9"/>
    <p:sldId id="262" r:id="rId10"/>
    <p:sldId id="263" r:id="rId11"/>
    <p:sldId id="297" r:id="rId12"/>
    <p:sldId id="264" r:id="rId13"/>
    <p:sldId id="273" r:id="rId14"/>
    <p:sldId id="304" r:id="rId15"/>
    <p:sldId id="298" r:id="rId16"/>
    <p:sldId id="306" r:id="rId17"/>
    <p:sldId id="303" r:id="rId18"/>
    <p:sldId id="302" r:id="rId19"/>
    <p:sldId id="281" r:id="rId20"/>
    <p:sldId id="288" r:id="rId21"/>
    <p:sldId id="30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247" autoAdjust="0"/>
  </p:normalViewPr>
  <p:slideViewPr>
    <p:cSldViewPr>
      <p:cViewPr varScale="1">
        <p:scale>
          <a:sx n="64" d="100"/>
          <a:sy n="64" d="100"/>
        </p:scale>
        <p:origin x="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42391-13FE-47C1-8678-D87FF6263AF4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FCD3-7C54-423E-9F40-E9F16EEF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Συμμετρία</a:t>
            </a:r>
            <a:r>
              <a:rPr lang="el-GR" baseline="0" dirty="0" smtClean="0"/>
              <a:t> κατα 120 μοιρες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Τυχαιες</a:t>
            </a:r>
            <a:r>
              <a:rPr lang="el-GR" baseline="0" dirty="0" smtClean="0"/>
              <a:t> κατανομες διεξαγαμε στατιστικο ελεγχο των κατανομων</a:t>
            </a:r>
            <a:endParaRPr lang="en-US" baseline="0" dirty="0" smtClean="0"/>
          </a:p>
          <a:p>
            <a:r>
              <a:rPr lang="en-US" baseline="0" dirty="0" smtClean="0"/>
              <a:t>Central atom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 διαφορετικές</a:t>
            </a:r>
            <a:r>
              <a:rPr lang="el-GR" baseline="0" dirty="0" smtClean="0"/>
              <a:t> διαμορφώσεις του συστήματος..βρίσκουμε και 10 διαφορετικά αποτελέσματα</a:t>
            </a:r>
            <a:endParaRPr lang="en-US" baseline="0" dirty="0" smtClean="0"/>
          </a:p>
          <a:p>
            <a:r>
              <a:rPr lang="el-GR" baseline="0" dirty="0" smtClean="0"/>
              <a:t>Μεγαλη διασπορα των τιμων &gt;&gt;&gt;&gt;αντιπροσωπευτική η μία πρόσμιξη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Στέλνω</a:t>
            </a:r>
            <a:r>
              <a:rPr lang="el-GR" baseline="0" dirty="0" smtClean="0"/>
              <a:t> ρεύμα, Μαγνήτιση.</a:t>
            </a:r>
          </a:p>
          <a:p>
            <a:r>
              <a:rPr lang="el-GR" baseline="0" dirty="0" smtClean="0"/>
              <a:t>Δύο μέταλλα μαγνητικό σε μη μαγνητικό</a:t>
            </a:r>
            <a:r>
              <a:rPr lang="en-US" baseline="0" dirty="0" smtClean="0"/>
              <a:t>     </a:t>
            </a:r>
            <a:r>
              <a:rPr lang="el-GR" baseline="0" dirty="0" smtClean="0"/>
              <a:t>ανακατανέμονται οι κατειλλημένες καταστάσεις,...νέος τρόπος χειραγώγησης μαγνητικής μνήμης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κατασταση</a:t>
            </a:r>
            <a:r>
              <a:rPr lang="el-GR" baseline="0" dirty="0" smtClean="0"/>
              <a:t> </a:t>
            </a:r>
            <a:r>
              <a:rPr lang="en-US" baseline="0" dirty="0" smtClean="0"/>
              <a:t>k</a:t>
            </a:r>
            <a:r>
              <a:rPr lang="el-GR" baseline="0" dirty="0" smtClean="0"/>
              <a:t> χαρακτηριζεται απο σπιν που κοιταει μεσα στην επιφανεια   μηδενιζεται στον τοπολογικο μονωτη η μαγνητικη ροπη εαν ολοκληρωσουμε</a:t>
            </a:r>
          </a:p>
          <a:p>
            <a:r>
              <a:rPr lang="el-GR" baseline="0" dirty="0" smtClean="0"/>
              <a:t>Το σπιν της προσμιξης κοιταει εξω απο την επιφανεια...εγκαρσια...ισχυρη ροπη στρεψης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κατασταση</a:t>
            </a:r>
            <a:r>
              <a:rPr lang="el-GR" baseline="0" dirty="0" smtClean="0"/>
              <a:t> </a:t>
            </a:r>
            <a:r>
              <a:rPr lang="en-US" baseline="0" dirty="0" smtClean="0"/>
              <a:t>k</a:t>
            </a:r>
            <a:r>
              <a:rPr lang="el-GR" baseline="0" dirty="0" smtClean="0"/>
              <a:t> χαρακτηριζεται απο σπιν που κοιταει μεσα στην επιφανεια   μηδενιζεται στον τοπολογικο μονωτη η μαγνητικη ροπη εαν ολοκληρωσουμε</a:t>
            </a:r>
          </a:p>
          <a:p>
            <a:r>
              <a:rPr lang="el-GR" baseline="0" dirty="0" smtClean="0"/>
              <a:t>Το σπιν της προσμιξης κοιταει εξω απο την επιφανεια...εγκαρσια...ισχυρη ροπη στρεψης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κατασταση</a:t>
            </a:r>
            <a:r>
              <a:rPr lang="el-GR" baseline="0" dirty="0" smtClean="0"/>
              <a:t> </a:t>
            </a:r>
            <a:r>
              <a:rPr lang="en-US" baseline="0" dirty="0" smtClean="0"/>
              <a:t>k</a:t>
            </a:r>
            <a:r>
              <a:rPr lang="el-GR" baseline="0" dirty="0" smtClean="0"/>
              <a:t> χαρακτηριζεται απο σπιν που κοιταει μεσα στην επιφανεια   μηδενιζεται στον τοπολογικο μονωτη η μαγνητικη ροπη εαν ολοκληρωσουμε</a:t>
            </a:r>
          </a:p>
          <a:p>
            <a:r>
              <a:rPr lang="el-GR" baseline="0" dirty="0" smtClean="0"/>
              <a:t>Το σπιν της προσμιξης κοιταει εξω απο την επιφανεια...εγκαρσια...ισχυρη ροπη στρεψης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9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κατασταση</a:t>
            </a:r>
            <a:r>
              <a:rPr lang="el-GR" baseline="0" dirty="0" smtClean="0"/>
              <a:t> </a:t>
            </a:r>
            <a:r>
              <a:rPr lang="en-US" baseline="0" dirty="0" smtClean="0"/>
              <a:t>k</a:t>
            </a:r>
            <a:r>
              <a:rPr lang="el-GR" baseline="0" dirty="0" smtClean="0"/>
              <a:t> χαρακτηριζεται απο σπιν που κοιταει μεσα στην επιφανεια   μηδενιζεται στον τοπολογικο μονωτη η μαγνητικη ροπη εαν ολοκληρωσουμε</a:t>
            </a:r>
          </a:p>
          <a:p>
            <a:r>
              <a:rPr lang="el-GR" baseline="0" dirty="0" smtClean="0"/>
              <a:t>Το σπιν της προσμιξης κοιταει εξω απο την επιφανεια...εγκαρσια...ισχυρη ροπη στρεψης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5πλα πλεγματικα</a:t>
            </a:r>
            <a:r>
              <a:rPr lang="el-GR" baseline="0" dirty="0" smtClean="0"/>
              <a:t> επιπεδα</a:t>
            </a:r>
            <a:endParaRPr lang="el-GR" dirty="0" smtClean="0"/>
          </a:p>
          <a:p>
            <a:r>
              <a:rPr lang="el-GR" dirty="0" smtClean="0"/>
              <a:t>Μεταλλικες καταστασεις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7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Έχοντας λύσει το πρόβλημα σκέδασης προκύπτει</a:t>
            </a:r>
            <a:r>
              <a:rPr lang="el-GR" baseline="0" dirty="0" smtClean="0"/>
              <a:t> ο ρυθμός μετάβασης....αυτοσυνεπως λυνεται η γραμμικοοποιημενη εξ. </a:t>
            </a:r>
            <a:r>
              <a:rPr lang="en-US" baseline="0" dirty="0" err="1" smtClean="0"/>
              <a:t>boltzmann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FCD3-7C54-423E-9F40-E9F16EEFBD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9CA1-BCAF-46AE-B6B9-2D978AA79FDE}" type="datetimeFigureOut">
              <a:rPr lang="en-US" smtClean="0"/>
              <a:pPr/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1218-16C7-48A9-9CF0-D60C8D5C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 Rounded MT Bold" pitchFamily="34" charset="0"/>
                <a:cs typeface="Times New Roman" pitchFamily="18" charset="0"/>
              </a:rPr>
              <a:t>Spin-orbit torque at magnetic defects </a:t>
            </a:r>
            <a:br>
              <a:rPr lang="en-US" sz="2800" b="1" dirty="0" smtClean="0">
                <a:solidFill>
                  <a:schemeClr val="tx2"/>
                </a:solidFill>
                <a:latin typeface="Arial Rounded MT Bold" pitchFamily="34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 Rounded MT Bold" pitchFamily="34" charset="0"/>
                <a:cs typeface="Times New Roman" pitchFamily="18" charset="0"/>
              </a:rPr>
              <a:t>on the surface of topological insulators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913" y="101600"/>
            <a:ext cx="9144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latin typeface="Arial" pitchFamily="34" charset="0"/>
                <a:ea typeface="+mj-ea"/>
                <a:cs typeface="Arial" pitchFamily="34" charset="0"/>
              </a:rPr>
              <a:t>Ν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ational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and Kapodistrian University of Athens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Department of Physics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Department of Solid State Physics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rcRect t="-1052" r="86689"/>
          <a:stretch>
            <a:fillRect/>
          </a:stretch>
        </p:blipFill>
        <p:spPr bwMode="auto">
          <a:xfrm>
            <a:off x="228600" y="0"/>
            <a:ext cx="912322" cy="19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71600" y="321058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Adamantia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Kosma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0" y="6264275"/>
            <a:ext cx="3147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Athens, 08 February 2019</a:t>
            </a:r>
          </a:p>
          <a:p>
            <a:pPr algn="ctr" eaLnBrk="1" hangingPunct="1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95800"/>
            <a:ext cx="35205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Committee members: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Prof.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Phivos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Mavropoulos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Prof.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Nikolaos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Stefanou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Prof.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Yuriy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Mokrousov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03238"/>
            <a:ext cx="8077200" cy="9445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Application of an external electric field (</a:t>
            </a: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the system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Boltzmann formalism</a:t>
            </a:r>
            <a:endParaRPr lang="el-G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el-GR" dirty="0" smtClean="0"/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5800" y="1371600"/>
            <a:ext cx="381000" cy="18288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 descr="meanfrepa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5029200" cy="81853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Methodology (Non-Equilibrium)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789" y="1676400"/>
            <a:ext cx="7593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Calculation of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vector mean free path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solving the self-consistent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linearized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Boltzmann equation:</a:t>
            </a:r>
          </a:p>
        </p:txBody>
      </p:sp>
      <p:sp>
        <p:nvSpPr>
          <p:cNvPr id="16" name="Oval 15"/>
          <p:cNvSpPr/>
          <p:nvPr/>
        </p:nvSpPr>
        <p:spPr>
          <a:xfrm>
            <a:off x="1664208" y="5715000"/>
            <a:ext cx="4050792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1752" y="4442936"/>
            <a:ext cx="7465505" cy="2174272"/>
            <a:chOff x="301752" y="4442936"/>
            <a:chExt cx="7465505" cy="2174272"/>
          </a:xfrm>
        </p:grpSpPr>
        <p:pic>
          <p:nvPicPr>
            <p:cNvPr id="10" name="Picture 9" descr="torque_path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5867400"/>
              <a:ext cx="5036515" cy="7498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1752" y="4442936"/>
              <a:ext cx="746550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Once the distribution function is known, the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spin-orbit torque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of the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  impurity atom </a:t>
              </a:r>
              <a:r>
                <a:rPr lang="el-GR" i="1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can be calculated: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352800" y="5410200"/>
              <a:ext cx="274320" cy="137160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" name="Picture 20" descr="torqu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024" y="5257800"/>
              <a:ext cx="2214176" cy="658368"/>
            </a:xfrm>
            <a:prstGeom prst="rect">
              <a:avLst/>
            </a:prstGeom>
          </p:spPr>
        </p:pic>
      </p:grpSp>
      <p:sp>
        <p:nvSpPr>
          <p:cNvPr id="22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10</a:t>
            </a:fld>
            <a:endParaRPr lang="en-US" sz="1200" b="0" strike="noStrike" spc="-1" dirty="0">
              <a:latin typeface="Times New Roman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4800" y="3348335"/>
            <a:ext cx="8260595" cy="1068217"/>
            <a:chOff x="304800" y="3348335"/>
            <a:chExt cx="8260595" cy="1068217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3348335"/>
              <a:ext cx="82605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Calculation of the out-of equilibrium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distribution function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 the presence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  of current flow: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 descr="distributi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4050792"/>
              <a:ext cx="3930821" cy="3657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0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(Equilibrium state)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Expectation value of the spin</a:t>
            </a:r>
            <a:b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the scattering states on the Fermi surface</a:t>
            </a:r>
            <a:r>
              <a:rPr lang="el-G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integrated in the atomic cell</a:t>
            </a:r>
            <a:r>
              <a:rPr lang="el-G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impurity.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Content Placeholder 3" descr="spinval1imp.png"/>
          <p:cNvPicPr>
            <a:picLocks noGrp="1" noChangeAspect="1"/>
          </p:cNvPicPr>
          <p:nvPr>
            <p:ph idx="1"/>
          </p:nvPr>
        </p:nvPicPr>
        <p:blipFill>
          <a:blip r:embed="rId3"/>
          <a:srcRect l="50000" t="53876" r="3446"/>
          <a:stretch>
            <a:fillRect/>
          </a:stretch>
        </p:blipFill>
        <p:spPr>
          <a:xfrm>
            <a:off x="1981200" y="2057400"/>
            <a:ext cx="5632445" cy="3429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29000" y="2209800"/>
            <a:ext cx="2209800" cy="1981200"/>
            <a:chOff x="3429000" y="2209800"/>
            <a:chExt cx="2209800" cy="19812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495800" y="3429000"/>
              <a:ext cx="1143000" cy="685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429000" y="3429000"/>
              <a:ext cx="1066800" cy="762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848100" y="2781300"/>
              <a:ext cx="1219200" cy="762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Shape 3"/>
          <p:cNvSpPr txBox="1"/>
          <p:nvPr/>
        </p:nvSpPr>
        <p:spPr>
          <a:xfrm>
            <a:off x="7909200" y="648492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12</a:t>
            </a:fld>
            <a:endParaRPr lang="en-US" sz="1200" b="0" strike="noStrike" spc="-1" dirty="0">
              <a:latin typeface="Times New Roman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09600" y="4343400"/>
            <a:ext cx="2514600" cy="2209800"/>
            <a:chOff x="609600" y="4343400"/>
            <a:chExt cx="2514600" cy="2209800"/>
          </a:xfrm>
        </p:grpSpPr>
        <p:grpSp>
          <p:nvGrpSpPr>
            <p:cNvPr id="26" name="Group 25"/>
            <p:cNvGrpSpPr/>
            <p:nvPr/>
          </p:nvGrpSpPr>
          <p:grpSpPr>
            <a:xfrm>
              <a:off x="685800" y="4388400"/>
              <a:ext cx="2362200" cy="2088600"/>
              <a:chOff x="685800" y="4038600"/>
              <a:chExt cx="2362200" cy="20886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62000" y="4114800"/>
                <a:ext cx="2209800" cy="1981200"/>
                <a:chOff x="3429000" y="2209800"/>
                <a:chExt cx="2209800" cy="198120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3848100" y="2781300"/>
                  <a:ext cx="1219200" cy="762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495800" y="3429000"/>
                  <a:ext cx="1143000" cy="685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429000" y="3429000"/>
                  <a:ext cx="1066800" cy="762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CustomShape 64"/>
              <p:cNvSpPr/>
              <p:nvPr/>
            </p:nvSpPr>
            <p:spPr>
              <a:xfrm>
                <a:off x="1600200" y="4038600"/>
                <a:ext cx="284760" cy="2750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</p:sp>
          <p:sp>
            <p:nvSpPr>
              <p:cNvPr id="60" name="CustomShape 64"/>
              <p:cNvSpPr/>
              <p:nvPr/>
            </p:nvSpPr>
            <p:spPr>
              <a:xfrm>
                <a:off x="1676400" y="5211360"/>
                <a:ext cx="284760" cy="27504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</p:sp>
          <p:sp>
            <p:nvSpPr>
              <p:cNvPr id="58" name="CustomShape 64"/>
              <p:cNvSpPr/>
              <p:nvPr/>
            </p:nvSpPr>
            <p:spPr>
              <a:xfrm>
                <a:off x="2763240" y="5791200"/>
                <a:ext cx="284760" cy="2750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</p:sp>
          <p:sp>
            <p:nvSpPr>
              <p:cNvPr id="57" name="CustomShape 64"/>
              <p:cNvSpPr/>
              <p:nvPr/>
            </p:nvSpPr>
            <p:spPr>
              <a:xfrm>
                <a:off x="685800" y="5852160"/>
                <a:ext cx="284760" cy="2750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</p:sp>
        </p:grpSp>
        <p:sp>
          <p:nvSpPr>
            <p:cNvPr id="27" name="TextBox 26"/>
            <p:cNvSpPr txBox="1"/>
            <p:nvPr/>
          </p:nvSpPr>
          <p:spPr>
            <a:xfrm>
              <a:off x="1552813" y="4343400"/>
              <a:ext cx="428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" y="6183868"/>
              <a:ext cx="428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95813" y="6107668"/>
              <a:ext cx="428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00200" y="5528846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Mn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System with 51 impurities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impposition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828800"/>
            <a:ext cx="3634740" cy="3634740"/>
          </a:xfrm>
        </p:spPr>
      </p:pic>
      <p:sp>
        <p:nvSpPr>
          <p:cNvPr id="5" name="TextBox 4"/>
          <p:cNvSpPr txBox="1"/>
          <p:nvPr/>
        </p:nvSpPr>
        <p:spPr>
          <a:xfrm>
            <a:off x="5181600" y="3810000"/>
            <a:ext cx="317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20 different distributions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0" y="5577840"/>
            <a:ext cx="2514600" cy="518160"/>
            <a:chOff x="1905000" y="5577840"/>
            <a:chExt cx="2514600" cy="518160"/>
          </a:xfrm>
        </p:grpSpPr>
        <p:sp>
          <p:nvSpPr>
            <p:cNvPr id="6" name="Rectangle 5"/>
            <p:cNvSpPr/>
            <p:nvPr/>
          </p:nvSpPr>
          <p:spPr>
            <a:xfrm>
              <a:off x="2514600" y="57150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5577840"/>
              <a:ext cx="228600" cy="128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0" y="5605272"/>
              <a:ext cx="228600" cy="128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1000" y="5586984"/>
              <a:ext cx="228600" cy="128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0" y="5558135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(lattice parameters)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2438400"/>
            <a:ext cx="381000" cy="2514600"/>
            <a:chOff x="914400" y="2438400"/>
            <a:chExt cx="381000" cy="2514600"/>
          </a:xfrm>
        </p:grpSpPr>
        <p:sp>
          <p:nvSpPr>
            <p:cNvPr id="16" name="Rectangle 15"/>
            <p:cNvSpPr/>
            <p:nvPr/>
          </p:nvSpPr>
          <p:spPr>
            <a:xfrm>
              <a:off x="914400" y="2971800"/>
              <a:ext cx="3810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43000" y="24384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0" y="47244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59308" y="234309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264" y="33528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573953" y="3197353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(lattice parameters)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4068" y="2209800"/>
            <a:ext cx="402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Multiple scattering of impurities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1816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0" y="51816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86200" y="51816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518160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1846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18160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0" y="434340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9308" y="434340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0600" y="28194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13</a:t>
            </a:fld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1600" y="2971800"/>
            <a:ext cx="389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5% concentration of impurities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5" descr="torqval1imp.png"/>
          <p:cNvPicPr>
            <a:picLocks noGrp="1" noChangeAspect="1"/>
          </p:cNvPicPr>
          <p:nvPr>
            <p:ph idx="1"/>
          </p:nvPr>
        </p:nvPicPr>
        <p:blipFill>
          <a:blip r:embed="rId2"/>
          <a:srcRect l="50382" t="5585" r="3053" b="47207"/>
          <a:stretch>
            <a:fillRect/>
          </a:stretch>
        </p:blipFill>
        <p:spPr>
          <a:xfrm>
            <a:off x="228600" y="1752600"/>
            <a:ext cx="4296234" cy="2676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486400"/>
            <a:ext cx="90781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SOT is one order of magnitude greater in the system with 51 impurities</a:t>
            </a:r>
          </a:p>
          <a:p>
            <a:endParaRPr lang="en-US" dirty="0"/>
          </a:p>
        </p:txBody>
      </p:sp>
      <p:pic>
        <p:nvPicPr>
          <p:cNvPr id="8" name="Content Placeholder 13" descr="torqval.png"/>
          <p:cNvPicPr>
            <a:picLocks noChangeAspect="1"/>
          </p:cNvPicPr>
          <p:nvPr/>
        </p:nvPicPr>
        <p:blipFill>
          <a:blip r:embed="rId3"/>
          <a:srcRect l="50435" t="7076" r="3478" b="46224"/>
          <a:stretch>
            <a:fillRect/>
          </a:stretch>
        </p:blipFill>
        <p:spPr>
          <a:xfrm>
            <a:off x="4466655" y="1848241"/>
            <a:ext cx="4252132" cy="26475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5720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System with a single defect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5720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System with 51 impurities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Expectation value of the spin-orbit torque </a:t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14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0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(Non-Equilibrium state)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772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Response tensors on the electric field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2672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5351383"/>
            <a:ext cx="701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20 different distributions present a spread.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system with a single impurity gives representative values                  compared to the 20 different many-impurities systems.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ty(tx)_F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841248"/>
            <a:ext cx="4468377" cy="4431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48200" y="1676400"/>
            <a:ext cx="533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y(tx)_M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1248"/>
            <a:ext cx="4785370" cy="4431801"/>
          </a:xfrm>
          <a:prstGeom prst="rect">
            <a:avLst/>
          </a:prstGeom>
        </p:spPr>
      </p:pic>
      <p:sp>
        <p:nvSpPr>
          <p:cNvPr id="14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16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Response tensors: torque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spin accumulation</a:t>
            </a:r>
            <a:endParaRPr lang="en-US" sz="2800" dirty="0"/>
          </a:p>
        </p:txBody>
      </p:sp>
      <p:pic>
        <p:nvPicPr>
          <p:cNvPr id="18" name="Picture 17" descr="ty(sx)_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43" y="1219200"/>
            <a:ext cx="4498857" cy="45293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24400" y="2133600"/>
            <a:ext cx="609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y(sx)_Fe.png"/>
          <p:cNvPicPr>
            <a:picLocks noChangeAspect="1"/>
          </p:cNvPicPr>
          <p:nvPr/>
        </p:nvPicPr>
        <p:blipFill>
          <a:blip r:embed="rId2"/>
          <a:srcRect l="23781" t="86541"/>
          <a:stretch>
            <a:fillRect/>
          </a:stretch>
        </p:blipFill>
        <p:spPr>
          <a:xfrm>
            <a:off x="5715000" y="5105400"/>
            <a:ext cx="3429000" cy="609600"/>
          </a:xfrm>
          <a:prstGeom prst="rect">
            <a:avLst/>
          </a:prstGeom>
        </p:spPr>
      </p:pic>
      <p:pic>
        <p:nvPicPr>
          <p:cNvPr id="12" name="Content Placeholder 11" descr="ty(sx)_M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9200"/>
            <a:ext cx="4709170" cy="4480569"/>
          </a:xfrm>
        </p:spPr>
      </p:pic>
      <p:sp>
        <p:nvSpPr>
          <p:cNvPr id="13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17</a:t>
            </a:fld>
            <a:endParaRPr lang="en-US" sz="1200" b="0" strike="noStrike" spc="-1" dirty="0">
              <a:latin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6002655"/>
            <a:ext cx="5181600" cy="474345"/>
            <a:chOff x="685800" y="6002655"/>
            <a:chExt cx="5181600" cy="474345"/>
          </a:xfrm>
        </p:grpSpPr>
        <p:pic>
          <p:nvPicPr>
            <p:cNvPr id="8" name="Picture 7" descr="torqueoperato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6002655"/>
              <a:ext cx="4800600" cy="4743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5800" y="60198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y(qy)_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90600"/>
            <a:ext cx="4456185" cy="4477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Response tensors: torque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spin flux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495800" y="2133600"/>
            <a:ext cx="4572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5105400"/>
            <a:ext cx="1981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y(qy)_Mn.png"/>
          <p:cNvPicPr>
            <a:picLocks noChangeAspect="1"/>
          </p:cNvPicPr>
          <p:nvPr/>
        </p:nvPicPr>
        <p:blipFill>
          <a:blip r:embed="rId3"/>
          <a:srcRect l="38231" t="85382" r="20213" b="-751"/>
          <a:stretch>
            <a:fillRect/>
          </a:stretch>
        </p:blipFill>
        <p:spPr>
          <a:xfrm>
            <a:off x="6096000" y="4800600"/>
            <a:ext cx="1905000" cy="685800"/>
          </a:xfrm>
          <a:prstGeom prst="rect">
            <a:avLst/>
          </a:prstGeom>
        </p:spPr>
      </p:pic>
      <p:sp>
        <p:nvSpPr>
          <p:cNvPr id="17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18</a:t>
            </a:fld>
            <a:endParaRPr lang="en-US" sz="1200" b="0" strike="noStrike" spc="-1" dirty="0">
              <a:latin typeface="Times New Roman"/>
            </a:endParaRPr>
          </a:p>
        </p:txBody>
      </p:sp>
      <p:pic>
        <p:nvPicPr>
          <p:cNvPr id="9" name="Picture 8" descr="ty(qy)_M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584201" cy="4462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638800"/>
            <a:ext cx="7664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system with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impurities the SOT is mediated by spin currents.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 the system with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impurities the spin-lattice interaction is significant.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4830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(Fe)/Bi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system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torkance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was calculated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three orders of</a:t>
            </a:r>
          </a:p>
          <a:p>
            <a:pPr>
              <a:buNone/>
              <a:defRPr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magnitude greater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compared to a ferromagnetic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bilayer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FePt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/Pt ). </a:t>
            </a:r>
          </a:p>
          <a:p>
            <a:pPr>
              <a:buNone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Geranton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PRB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224420 (2016)]</a:t>
            </a:r>
          </a:p>
          <a:p>
            <a:pPr>
              <a:buNone/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 main characteristics of the topological insulator Bi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reinforce the</a:t>
            </a:r>
          </a:p>
          <a:p>
            <a:pPr>
              <a:buNone/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spin-orbit torque.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3349642"/>
          <a:ext cx="8839200" cy="312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2057400"/>
                <a:gridCol w="2438400"/>
              </a:tblGrid>
              <a:tr h="6622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Fe/Pt (100)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(Fe)/Bi</a:t>
                      </a:r>
                      <a:r>
                        <a:rPr lang="en-US" sz="2400" baseline="-25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r>
                        <a:rPr lang="en-US" sz="2400" baseline="-25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Strong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spin-orbit coupling</a:t>
                      </a:r>
                      <a:endParaRPr lang="el-GR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1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Metallic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surface states, but no metallic bulk states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64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Perpendicular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spin-polarization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of the surface electrons, with respect to the magnetization of impurities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lus 7"/>
          <p:cNvSpPr/>
          <p:nvPr/>
        </p:nvSpPr>
        <p:spPr>
          <a:xfrm>
            <a:off x="5334000" y="42672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7696200" y="42672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7699248" y="48768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7924800" y="71628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7699248" y="57150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Shape 3"/>
          <p:cNvSpPr txBox="1"/>
          <p:nvPr/>
        </p:nvSpPr>
        <p:spPr>
          <a:xfrm>
            <a:off x="7924800" y="656112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19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Studied system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Methodology     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Results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Conclusions         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2819400"/>
            <a:ext cx="4842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Equilibrium state (no electric field applied)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Non-Equilibrium state (electric field applied)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4038600"/>
            <a:ext cx="5445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Estimation of spin-accumulation, spin-orbit torque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and spin flux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Thank you for your attention!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85800"/>
            <a:ext cx="6298400" cy="5364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Correlation of the quantities 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29200" y="1828800"/>
            <a:ext cx="3733800" cy="1219200"/>
            <a:chOff x="5029200" y="4724400"/>
            <a:chExt cx="3578352" cy="1154463"/>
          </a:xfrm>
        </p:grpSpPr>
        <p:pic>
          <p:nvPicPr>
            <p:cNvPr id="9" name="Picture 8" descr="s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4724400"/>
              <a:ext cx="1219200" cy="381000"/>
            </a:xfrm>
            <a:prstGeom prst="rect">
              <a:avLst/>
            </a:prstGeom>
          </p:spPr>
        </p:pic>
        <p:pic>
          <p:nvPicPr>
            <p:cNvPr id="12" name="Picture 11" descr="T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400" y="4724400"/>
              <a:ext cx="1216152" cy="392463"/>
            </a:xfrm>
            <a:prstGeom prst="rect">
              <a:avLst/>
            </a:prstGeom>
          </p:spPr>
        </p:pic>
        <p:pic>
          <p:nvPicPr>
            <p:cNvPr id="13" name="Picture 12" descr="qy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5486400"/>
              <a:ext cx="1564294" cy="384048"/>
            </a:xfrm>
            <a:prstGeom prst="rect">
              <a:avLst/>
            </a:prstGeom>
          </p:spPr>
        </p:pic>
        <p:pic>
          <p:nvPicPr>
            <p:cNvPr id="17" name="Picture 16" descr="T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400" y="5486400"/>
              <a:ext cx="1216152" cy="392463"/>
            </a:xfrm>
            <a:prstGeom prst="rect">
              <a:avLst/>
            </a:prstGeom>
          </p:spPr>
        </p:pic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629400" y="1828800"/>
          <a:ext cx="7184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6" imgW="139680" imgH="75960" progId="Equation.3">
                  <p:embed/>
                </p:oleObj>
              </mc:Choice>
              <mc:Fallback>
                <p:oleObj name="Equation" r:id="rId6" imgW="139680" imgH="75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828800"/>
                        <a:ext cx="7184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05600" y="2590800"/>
          <a:ext cx="719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139680" imgH="75960" progId="Equation.3">
                  <p:embed/>
                </p:oleObj>
              </mc:Choice>
              <mc:Fallback>
                <p:oleObj name="Equation" r:id="rId8" imgW="139680" imgH="75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90800"/>
                        <a:ext cx="7191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Content Placeholder 15" descr="torqval1imp.png"/>
          <p:cNvPicPr>
            <a:picLocks noChangeAspect="1"/>
          </p:cNvPicPr>
          <p:nvPr/>
        </p:nvPicPr>
        <p:blipFill>
          <a:blip r:embed="rId10"/>
          <a:srcRect l="50000" r="2411" b="46124"/>
          <a:stretch>
            <a:fillRect/>
          </a:stretch>
        </p:blipFill>
        <p:spPr>
          <a:xfrm>
            <a:off x="170688" y="3733800"/>
            <a:ext cx="4325112" cy="3008774"/>
          </a:xfrm>
          <a:prstGeom prst="rect">
            <a:avLst/>
          </a:prstGeom>
        </p:spPr>
      </p:pic>
      <p:pic>
        <p:nvPicPr>
          <p:cNvPr id="28" name="Content Placeholder 3" descr="spinflux1imp.png"/>
          <p:cNvPicPr>
            <a:picLocks noChangeAspect="1"/>
          </p:cNvPicPr>
          <p:nvPr/>
        </p:nvPicPr>
        <p:blipFill>
          <a:blip r:embed="rId11"/>
          <a:srcRect l="48965" t="3367" r="3446" b="47808"/>
          <a:stretch>
            <a:fillRect/>
          </a:stretch>
        </p:blipFill>
        <p:spPr>
          <a:xfrm>
            <a:off x="4495800" y="3886200"/>
            <a:ext cx="4352544" cy="2743995"/>
          </a:xfrm>
          <a:prstGeom prst="rect">
            <a:avLst/>
          </a:prstGeom>
        </p:spPr>
      </p:pic>
      <p:pic>
        <p:nvPicPr>
          <p:cNvPr id="23" name="Content Placeholder 3" descr="spinval1imp.png"/>
          <p:cNvPicPr>
            <a:picLocks noGrp="1" noChangeAspect="1"/>
          </p:cNvPicPr>
          <p:nvPr>
            <p:ph idx="1"/>
          </p:nvPr>
        </p:nvPicPr>
        <p:blipFill>
          <a:blip r:embed="rId12"/>
          <a:srcRect l="3166" t="7248" r="50923" b="47664"/>
          <a:stretch>
            <a:fillRect/>
          </a:stretch>
        </p:blipFill>
        <p:spPr>
          <a:xfrm>
            <a:off x="0" y="1371600"/>
            <a:ext cx="4114800" cy="2483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torqv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35202"/>
            <a:ext cx="8763000" cy="53845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Expectation value of the spin-orbit torque </a:t>
            </a:r>
            <a:b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(System with 51 </a:t>
            </a:r>
            <a:r>
              <a:rPr lang="en-US" sz="27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impurities)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96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6400" y="27203400"/>
            <a:ext cx="839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7"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order of magnitude greater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54925" y="19986377"/>
            <a:ext cx="2286000" cy="11541621"/>
          </a:xfrm>
          <a:prstGeom prst="rect">
            <a:avLst/>
          </a:prstGeom>
        </p:spPr>
        <p:txBody>
          <a:bodyPr>
            <a:spAutoFit/>
          </a:bodyPr>
          <a:lstStyle/>
          <a:p>
            <a:pPr lvl="7">
              <a:buFont typeface="Wingdings" pitchFamily="2" charset="2"/>
              <a:buChar char="v"/>
            </a:pP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One order of magnitude greater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8571" y="6180892"/>
            <a:ext cx="43284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One order of magnitude greater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00AF85-9EF3-405C-B227-A4A142601672}"/>
              </a:ext>
            </a:extLst>
          </p:cNvPr>
          <p:cNvSpPr/>
          <p:nvPr/>
        </p:nvSpPr>
        <p:spPr>
          <a:xfrm>
            <a:off x="3124200" y="2895600"/>
            <a:ext cx="2605084" cy="1447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A9D4AB-A7D1-47B2-9939-4B14C1708DB6}"/>
              </a:ext>
            </a:extLst>
          </p:cNvPr>
          <p:cNvSpPr/>
          <p:nvPr/>
        </p:nvSpPr>
        <p:spPr>
          <a:xfrm>
            <a:off x="3124200" y="4343400"/>
            <a:ext cx="2605083" cy="5681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5DFFE2B-A9A2-4B9C-9C23-D23D8FF0F9E7}"/>
              </a:ext>
            </a:extLst>
          </p:cNvPr>
          <p:cNvCxnSpPr>
            <a:cxnSpLocks/>
          </p:cNvCxnSpPr>
          <p:nvPr/>
        </p:nvCxnSpPr>
        <p:spPr>
          <a:xfrm flipV="1">
            <a:off x="3665843" y="3169920"/>
            <a:ext cx="0" cy="64008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66F9516-9DAA-45DE-BF98-FDB45173EDE7}"/>
              </a:ext>
            </a:extLst>
          </p:cNvPr>
          <p:cNvCxnSpPr>
            <a:cxnSpLocks/>
          </p:cNvCxnSpPr>
          <p:nvPr/>
        </p:nvCxnSpPr>
        <p:spPr>
          <a:xfrm flipV="1">
            <a:off x="4037318" y="3169920"/>
            <a:ext cx="0" cy="64008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EEB3759-9C65-4181-A05E-4D52C07332BD}"/>
              </a:ext>
            </a:extLst>
          </p:cNvPr>
          <p:cNvCxnSpPr>
            <a:cxnSpLocks/>
          </p:cNvCxnSpPr>
          <p:nvPr/>
        </p:nvCxnSpPr>
        <p:spPr>
          <a:xfrm flipV="1">
            <a:off x="4452833" y="3172968"/>
            <a:ext cx="0" cy="64008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126385D-B7E8-4211-9622-5449700B3A87}"/>
              </a:ext>
            </a:extLst>
          </p:cNvPr>
          <p:cNvCxnSpPr>
            <a:cxnSpLocks/>
          </p:cNvCxnSpPr>
          <p:nvPr/>
        </p:nvCxnSpPr>
        <p:spPr>
          <a:xfrm flipV="1">
            <a:off x="4851705" y="3172968"/>
            <a:ext cx="0" cy="64008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BBCBF43-95DB-47E0-A624-7056B29D7601}"/>
              </a:ext>
            </a:extLst>
          </p:cNvPr>
          <p:cNvCxnSpPr>
            <a:cxnSpLocks/>
          </p:cNvCxnSpPr>
          <p:nvPr/>
        </p:nvCxnSpPr>
        <p:spPr>
          <a:xfrm flipV="1">
            <a:off x="5244611" y="3172968"/>
            <a:ext cx="0" cy="64008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Spin-orbit torque (SOT) effect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52565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Substrate of strong spin-orbit coupling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Application of an electrical current in the system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Rotation of the magnetization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486400"/>
            <a:ext cx="657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Electric-field control of magnetic memory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“up” or “down” direction of the magnetization is interpreted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 a memory bit, while the SOT serves as a switching lever.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53204" y="4495800"/>
            <a:ext cx="1591408" cy="461665"/>
            <a:chOff x="3653204" y="4495800"/>
            <a:chExt cx="1591408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06DAFD89-914B-47C2-AEC7-D58EBE9F912B}"/>
                </a:ext>
              </a:extLst>
            </p:cNvPr>
            <p:cNvCxnSpPr>
              <a:cxnSpLocks/>
            </p:cNvCxnSpPr>
            <p:nvPr/>
          </p:nvCxnSpPr>
          <p:spPr>
            <a:xfrm>
              <a:off x="3653204" y="4572000"/>
              <a:ext cx="1591408" cy="1"/>
            </a:xfrm>
            <a:prstGeom prst="straightConnector1">
              <a:avLst/>
            </a:prstGeom>
            <a:ln w="539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45717" y="44958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3</a:t>
            </a:fld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06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Topological insulators (Bi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with magnetic defects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Strong spin-orbit coupling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Metallic surface states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Spin-polarization of the surface states is mainly perpendicular to the magnetization of the defect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4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Topological insulators (Bi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with magnetic defects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Strong spin-orbit coupling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Metallic surface states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Spin-polarization of the surface states is mainly perpendicular to the magnetization of the defect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bands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2603090"/>
            <a:ext cx="5650229" cy="3645310"/>
          </a:xfrm>
          <a:prstGeom prst="rect">
            <a:avLst/>
          </a:prstGeom>
        </p:spPr>
      </p:pic>
      <p:sp>
        <p:nvSpPr>
          <p:cNvPr id="6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5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Topological insulators (Bi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with magnetic defects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Strong spin-orbit coupling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Metallic surface states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Spin-polarization of the surface states is mainly perpendicular to the magnetization of the defect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716161"/>
            <a:ext cx="4648200" cy="2998839"/>
            <a:chOff x="0" y="2716161"/>
            <a:chExt cx="4648200" cy="2998839"/>
          </a:xfrm>
        </p:grpSpPr>
        <p:pic>
          <p:nvPicPr>
            <p:cNvPr id="17" name="Picture 16" descr="bandst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16161"/>
              <a:ext cx="4648200" cy="299883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895599" y="4078224"/>
              <a:ext cx="1752600" cy="1588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648200" y="2476500"/>
            <a:ext cx="4572000" cy="3695700"/>
            <a:chOff x="4648200" y="2476500"/>
            <a:chExt cx="4572000" cy="3695700"/>
          </a:xfrm>
        </p:grpSpPr>
        <p:pic>
          <p:nvPicPr>
            <p:cNvPr id="29" name="Picture 28" descr="spins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2857500"/>
              <a:ext cx="4419600" cy="33147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67400" y="24765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48200" y="3593592"/>
              <a:ext cx="914400" cy="457200"/>
            </a:xfrm>
            <a:custGeom>
              <a:avLst/>
              <a:gdLst>
                <a:gd name="connsiteX0" fmla="*/ 0 w 2117558"/>
                <a:gd name="connsiteY0" fmla="*/ 918410 h 918410"/>
                <a:gd name="connsiteX1" fmla="*/ 1227221 w 2117558"/>
                <a:gd name="connsiteY1" fmla="*/ 76200 h 918410"/>
                <a:gd name="connsiteX2" fmla="*/ 2117558 w 2117558"/>
                <a:gd name="connsiteY2" fmla="*/ 461210 h 91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58" h="918410">
                  <a:moveTo>
                    <a:pt x="0" y="918410"/>
                  </a:moveTo>
                  <a:cubicBezTo>
                    <a:pt x="437147" y="535405"/>
                    <a:pt x="874295" y="152400"/>
                    <a:pt x="1227221" y="76200"/>
                  </a:cubicBezTo>
                  <a:cubicBezTo>
                    <a:pt x="1580147" y="0"/>
                    <a:pt x="1945105" y="376989"/>
                    <a:pt x="2117558" y="461210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90782" y="2628900"/>
              <a:ext cx="4429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Spin-polarization of the surface states </a:t>
              </a:r>
              <a:endPara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6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Topological insulators (Bi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with magnetic defects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Strong spin-orbit coupling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Metallic surface states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Spin-polarization of the surface states is mainly perpendicular to the magnetization of the defect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/>
          </a:p>
        </p:txBody>
      </p:sp>
      <p:grpSp>
        <p:nvGrpSpPr>
          <p:cNvPr id="7" name="Group 27"/>
          <p:cNvGrpSpPr/>
          <p:nvPr/>
        </p:nvGrpSpPr>
        <p:grpSpPr>
          <a:xfrm>
            <a:off x="4572000" y="2514600"/>
            <a:ext cx="4572000" cy="3048000"/>
            <a:chOff x="4572000" y="2514600"/>
            <a:chExt cx="4572000" cy="3048000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25146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72000" y="3657600"/>
              <a:ext cx="914400" cy="457200"/>
            </a:xfrm>
            <a:custGeom>
              <a:avLst/>
              <a:gdLst>
                <a:gd name="connsiteX0" fmla="*/ 0 w 2117558"/>
                <a:gd name="connsiteY0" fmla="*/ 918410 h 918410"/>
                <a:gd name="connsiteX1" fmla="*/ 1227221 w 2117558"/>
                <a:gd name="connsiteY1" fmla="*/ 76200 h 918410"/>
                <a:gd name="connsiteX2" fmla="*/ 2117558 w 2117558"/>
                <a:gd name="connsiteY2" fmla="*/ 461210 h 91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7558" h="918410">
                  <a:moveTo>
                    <a:pt x="0" y="918410"/>
                  </a:moveTo>
                  <a:cubicBezTo>
                    <a:pt x="437147" y="535405"/>
                    <a:pt x="874295" y="152400"/>
                    <a:pt x="1227221" y="76200"/>
                  </a:cubicBezTo>
                  <a:cubicBezTo>
                    <a:pt x="1580147" y="0"/>
                    <a:pt x="1945105" y="376989"/>
                    <a:pt x="2117558" y="461210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9"/>
            <p:cNvGrpSpPr/>
            <p:nvPr/>
          </p:nvGrpSpPr>
          <p:grpSpPr>
            <a:xfrm>
              <a:off x="4596384" y="2667000"/>
              <a:ext cx="4547616" cy="2895600"/>
              <a:chOff x="4977384" y="1152144"/>
              <a:chExt cx="4547616" cy="2895600"/>
            </a:xfrm>
          </p:grpSpPr>
          <p:pic>
            <p:nvPicPr>
              <p:cNvPr id="23" name="Picture 22" descr="spins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7384" y="2513847"/>
                <a:ext cx="4014216" cy="1533897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095582" y="1152144"/>
                <a:ext cx="4429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Spin-polarization of the surface states </a:t>
                </a:r>
                <a:endParaRPr lang="en-US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400800" y="3124200"/>
            <a:ext cx="426720" cy="1598479"/>
            <a:chOff x="10058400" y="3124200"/>
            <a:chExt cx="426720" cy="1598479"/>
          </a:xfrm>
        </p:grpSpPr>
        <p:sp>
          <p:nvSpPr>
            <p:cNvPr id="18" name="TextBox 17"/>
            <p:cNvSpPr txBox="1"/>
            <p:nvPr/>
          </p:nvSpPr>
          <p:spPr>
            <a:xfrm>
              <a:off x="10058400" y="312420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20" name="Up Arrow 19"/>
            <p:cNvSpPr/>
            <p:nvPr/>
          </p:nvSpPr>
          <p:spPr>
            <a:xfrm>
              <a:off x="10134600" y="3505200"/>
              <a:ext cx="228792" cy="121747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2716161"/>
            <a:ext cx="4648200" cy="2998839"/>
            <a:chOff x="0" y="2716161"/>
            <a:chExt cx="4648200" cy="2998839"/>
          </a:xfrm>
        </p:grpSpPr>
        <p:pic>
          <p:nvPicPr>
            <p:cNvPr id="24" name="Picture 23" descr="bandst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716161"/>
              <a:ext cx="4648200" cy="2998839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2895599" y="4078224"/>
              <a:ext cx="1752600" cy="1588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57200" y="2057400"/>
            <a:ext cx="4784026" cy="369332"/>
            <a:chOff x="457200" y="2057400"/>
            <a:chExt cx="4784026" cy="369332"/>
          </a:xfrm>
        </p:grpSpPr>
        <p:sp>
          <p:nvSpPr>
            <p:cNvPr id="4" name="Right Arrow 3"/>
            <p:cNvSpPr/>
            <p:nvPr/>
          </p:nvSpPr>
          <p:spPr>
            <a:xfrm>
              <a:off x="457200" y="2179320"/>
              <a:ext cx="381000" cy="18288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4400" y="2057400"/>
              <a:ext cx="4326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reinforcement of the spin-orbit torque</a:t>
              </a:r>
              <a:endParaRPr lang="en-US" b="1" dirty="0"/>
            </a:p>
          </p:txBody>
        </p:sp>
      </p:grpSp>
      <p:sp>
        <p:nvSpPr>
          <p:cNvPr id="26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7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Studied system: Bi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5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surface with magnetic defects</a:t>
            </a:r>
            <a:endParaRPr lang="en-US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3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0138" y="1447800"/>
            <a:ext cx="2803375" cy="4648200"/>
            <a:chOff x="2133605" y="1928752"/>
            <a:chExt cx="3868363" cy="6681848"/>
          </a:xfrm>
        </p:grpSpPr>
        <p:sp>
          <p:nvSpPr>
            <p:cNvPr id="8" name="TextBox 7"/>
            <p:cNvSpPr txBox="1"/>
            <p:nvPr/>
          </p:nvSpPr>
          <p:spPr>
            <a:xfrm>
              <a:off x="3428998" y="1928752"/>
              <a:ext cx="2572970" cy="575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Mn</a:t>
              </a:r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or</a:t>
              </a:r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Fe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impurity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3653624" y="2463959"/>
              <a:ext cx="225751" cy="10972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3586615" y="2871592"/>
              <a:ext cx="991326" cy="424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QL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0403" y="2430431"/>
              <a:ext cx="535620" cy="112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Te</a:t>
              </a:r>
            </a:p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Bi</a:t>
              </a:r>
            </a:p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Te</a:t>
              </a:r>
            </a:p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Bi</a:t>
              </a:r>
            </a:p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Te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273"/>
            <p:cNvGrpSpPr/>
            <p:nvPr/>
          </p:nvGrpSpPr>
          <p:grpSpPr>
            <a:xfrm>
              <a:off x="2133605" y="2529840"/>
              <a:ext cx="1034797" cy="6080760"/>
              <a:chOff x="2133605" y="1600200"/>
              <a:chExt cx="1034797" cy="6080760"/>
            </a:xfrm>
          </p:grpSpPr>
          <p:grpSp>
            <p:nvGrpSpPr>
              <p:cNvPr id="14" name="Group 69"/>
              <p:cNvGrpSpPr/>
              <p:nvPr/>
            </p:nvGrpSpPr>
            <p:grpSpPr>
              <a:xfrm>
                <a:off x="2133605" y="1600200"/>
                <a:ext cx="1034797" cy="960120"/>
                <a:chOff x="2133600" y="2209800"/>
                <a:chExt cx="1505009" cy="1432560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2690453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2735604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356341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036605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8"/>
                <p:cNvSpPr/>
                <p:nvPr/>
              </p:nvSpPr>
              <p:spPr>
                <a:xfrm>
                  <a:off x="3187106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9"/>
                <p:cNvSpPr/>
                <p:nvPr/>
              </p:nvSpPr>
              <p:spPr>
                <a:xfrm>
                  <a:off x="2208850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1"/>
                <p:cNvSpPr/>
                <p:nvPr/>
              </p:nvSpPr>
              <p:spPr>
                <a:xfrm>
                  <a:off x="2735604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3"/>
                <p:cNvSpPr/>
                <p:nvPr/>
              </p:nvSpPr>
              <p:spPr>
                <a:xfrm>
                  <a:off x="3262357" y="2209800"/>
                  <a:ext cx="301002" cy="2865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2434602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"/>
                <p:cNvSpPr/>
                <p:nvPr/>
              </p:nvSpPr>
              <p:spPr>
                <a:xfrm>
                  <a:off x="3036605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6"/>
                <p:cNvSpPr/>
                <p:nvPr/>
              </p:nvSpPr>
              <p:spPr>
                <a:xfrm>
                  <a:off x="2735604" y="28194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7"/>
                <p:cNvSpPr/>
                <p:nvPr/>
              </p:nvSpPr>
              <p:spPr>
                <a:xfrm>
                  <a:off x="3036605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8"/>
                <p:cNvSpPr/>
                <p:nvPr/>
              </p:nvSpPr>
              <p:spPr>
                <a:xfrm>
                  <a:off x="2434602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133600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6"/>
                <p:cNvSpPr/>
                <p:nvPr/>
              </p:nvSpPr>
              <p:spPr>
                <a:xfrm>
                  <a:off x="2660353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7"/>
                <p:cNvSpPr/>
                <p:nvPr/>
              </p:nvSpPr>
              <p:spPr>
                <a:xfrm>
                  <a:off x="2961355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9"/>
                <p:cNvSpPr/>
                <p:nvPr/>
              </p:nvSpPr>
              <p:spPr>
                <a:xfrm>
                  <a:off x="2359351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21"/>
                <p:cNvSpPr/>
                <p:nvPr/>
              </p:nvSpPr>
              <p:spPr>
                <a:xfrm>
                  <a:off x="2961355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23"/>
                <p:cNvSpPr/>
                <p:nvPr/>
              </p:nvSpPr>
              <p:spPr>
                <a:xfrm>
                  <a:off x="2509852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24"/>
                <p:cNvSpPr/>
                <p:nvPr/>
              </p:nvSpPr>
              <p:spPr>
                <a:xfrm>
                  <a:off x="2886105" y="2286000"/>
                  <a:ext cx="270902" cy="27432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72"/>
              <p:cNvGrpSpPr/>
              <p:nvPr/>
            </p:nvGrpSpPr>
            <p:grpSpPr>
              <a:xfrm>
                <a:off x="2133605" y="2621280"/>
                <a:ext cx="1034797" cy="960120"/>
                <a:chOff x="2133600" y="2209800"/>
                <a:chExt cx="1505009" cy="143256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2690453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735604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356341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36605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187106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208850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2735604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262357" y="2209800"/>
                  <a:ext cx="301002" cy="2865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434602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036605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35604" y="28194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036605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2434602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133600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660353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2961355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2359351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2961355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509852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93"/>
              <p:cNvGrpSpPr/>
              <p:nvPr/>
            </p:nvGrpSpPr>
            <p:grpSpPr>
              <a:xfrm>
                <a:off x="2133605" y="3648456"/>
                <a:ext cx="1034797" cy="960120"/>
                <a:chOff x="2133600" y="2209800"/>
                <a:chExt cx="1505009" cy="143256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2690453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735604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356341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3036605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187106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208850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735604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262357" y="2209800"/>
                  <a:ext cx="301002" cy="2865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434602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3036605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735604" y="28194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3036605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2434602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133600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60353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61355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359351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61355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2509852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213"/>
              <p:cNvGrpSpPr/>
              <p:nvPr/>
            </p:nvGrpSpPr>
            <p:grpSpPr>
              <a:xfrm>
                <a:off x="2133605" y="4672584"/>
                <a:ext cx="1034797" cy="960120"/>
                <a:chOff x="2133600" y="2209800"/>
                <a:chExt cx="1505009" cy="143256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2690453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735604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356341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036605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187106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208850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735604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262357" y="2209800"/>
                  <a:ext cx="301002" cy="2865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434602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036605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35604" y="28194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036605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434602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133600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2660353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961355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359351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2961355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509852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3"/>
              <p:cNvGrpSpPr/>
              <p:nvPr/>
            </p:nvGrpSpPr>
            <p:grpSpPr>
              <a:xfrm>
                <a:off x="2133605" y="5696712"/>
                <a:ext cx="1034797" cy="960120"/>
                <a:chOff x="2133600" y="2209800"/>
                <a:chExt cx="1505009" cy="143256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2690453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735604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356341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036605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187106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208850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735604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262357" y="2209800"/>
                  <a:ext cx="301002" cy="2865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434602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036605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735604" y="28194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036605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434602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133600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660353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961355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2359351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961355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509852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253"/>
              <p:cNvGrpSpPr/>
              <p:nvPr/>
            </p:nvGrpSpPr>
            <p:grpSpPr>
              <a:xfrm>
                <a:off x="2133605" y="6720840"/>
                <a:ext cx="1034797" cy="960120"/>
                <a:chOff x="2133600" y="2209800"/>
                <a:chExt cx="1505009" cy="143256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690453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35604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356341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036605" y="24384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187106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208850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735604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262357" y="2209800"/>
                  <a:ext cx="301002" cy="2865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434602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036605" y="22098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735604" y="28194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036605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434602" y="27432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33600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60353" y="3029712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61355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359351" y="2971800"/>
                  <a:ext cx="451503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961355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509852" y="3276600"/>
                  <a:ext cx="361202" cy="36576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9550" h="209550"/>
                  <a:bevelB w="209550" h="209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030056" y="1963255"/>
              <a:ext cx="340689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3581400" y="2436674"/>
            <a:ext cx="54427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latin typeface="Arial"/>
              </a:rPr>
              <a:t> thick film, consisting of 6 quintuple layers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pc="-1" dirty="0" smtClean="0">
              <a:latin typeface="Arial"/>
            </a:endParaRPr>
          </a:p>
          <a:p>
            <a:endParaRPr lang="en-US" spc="-1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latin typeface="Arial"/>
              </a:rPr>
              <a:t> magnetic </a:t>
            </a:r>
            <a:r>
              <a:rPr lang="en-US" spc="-1" dirty="0" err="1" smtClean="0">
                <a:solidFill>
                  <a:srgbClr val="000000"/>
                </a:solidFill>
                <a:latin typeface="Arial"/>
              </a:rPr>
              <a:t>Mn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 atoms embedded in hollow site of</a:t>
            </a:r>
          </a:p>
          <a:p>
            <a:r>
              <a:rPr lang="en-US" spc="-1" dirty="0" smtClean="0">
                <a:solidFill>
                  <a:srgbClr val="000000"/>
                </a:solidFill>
                <a:latin typeface="Arial"/>
              </a:rPr>
              <a:t>  the surface Te layer </a:t>
            </a:r>
          </a:p>
          <a:p>
            <a:r>
              <a:rPr lang="en-US" spc="-1" dirty="0" smtClean="0">
                <a:solidFill>
                  <a:srgbClr val="000000"/>
                </a:solidFill>
                <a:latin typeface="Arial"/>
              </a:rPr>
              <a:t>  [</a:t>
            </a:r>
            <a:r>
              <a:rPr lang="en-US" sz="1400" spc="-1" dirty="0" err="1" smtClean="0">
                <a:solidFill>
                  <a:srgbClr val="000000"/>
                </a:solidFill>
                <a:latin typeface="Arial"/>
              </a:rPr>
              <a:t>Sessi</a:t>
            </a:r>
            <a:r>
              <a:rPr lang="en-US" sz="1400" spc="-1" dirty="0" smtClean="0">
                <a:solidFill>
                  <a:srgbClr val="000000"/>
                </a:solidFill>
                <a:latin typeface="Arial"/>
              </a:rPr>
              <a:t> et al. Nat. </a:t>
            </a:r>
            <a:r>
              <a:rPr lang="en-US" sz="1400" spc="-1" dirty="0" err="1" smtClean="0">
                <a:solidFill>
                  <a:srgbClr val="000000"/>
                </a:solidFill>
                <a:latin typeface="Arial"/>
              </a:rPr>
              <a:t>Commun</a:t>
            </a:r>
            <a:r>
              <a:rPr lang="en-US" sz="1400" spc="-1" dirty="0" smtClean="0">
                <a:solidFill>
                  <a:srgbClr val="000000"/>
                </a:solidFill>
                <a:latin typeface="Arial"/>
              </a:rPr>
              <a:t>. 5, 5349 (2016)]</a:t>
            </a:r>
            <a:endParaRPr lang="en-US" sz="1400" spc="-1" dirty="0" smtClean="0">
              <a:latin typeface="Arial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7924800" y="64770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8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Methodology (Equilibrium)</a:t>
            </a:r>
            <a:r>
              <a:rPr lang="el-GR" sz="25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Multiple Scattering of electrons </a:t>
            </a:r>
          </a:p>
          <a:p>
            <a:pPr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KKR Green function based method</a:t>
            </a:r>
            <a:endParaRPr lang="el-GR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38200" y="2484120"/>
            <a:ext cx="381000" cy="18288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1" name="CustomShape 4"/>
          <p:cNvSpPr/>
          <p:nvPr/>
        </p:nvSpPr>
        <p:spPr>
          <a:xfrm>
            <a:off x="304800" y="762000"/>
            <a:ext cx="5715000" cy="609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56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2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b="0" strike="noStrike" spc="-1" dirty="0" smtClean="0">
                <a:latin typeface="Arial"/>
              </a:rPr>
              <a:t>DFT calculations for the electroni</a:t>
            </a:r>
            <a:r>
              <a:rPr lang="en-US" spc="-1" dirty="0" smtClean="0">
                <a:latin typeface="Arial"/>
              </a:rPr>
              <a:t>c </a:t>
            </a:r>
            <a:r>
              <a:rPr lang="en-US" b="0" strike="noStrike" spc="-1" dirty="0" smtClean="0">
                <a:latin typeface="Arial"/>
              </a:rPr>
              <a:t>structure of the host and impurity system</a:t>
            </a: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 smtClean="0">
                <a:latin typeface="Arial"/>
              </a:rPr>
              <a:t> 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1" name="Picture 20" descr="lipma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3246120" cy="387152"/>
          </a:xfrm>
          <a:prstGeom prst="rect">
            <a:avLst/>
          </a:prstGeom>
        </p:spPr>
      </p:pic>
      <p:sp>
        <p:nvSpPr>
          <p:cNvPr id="20" name="TextShape 3"/>
          <p:cNvSpPr txBox="1"/>
          <p:nvPr/>
        </p:nvSpPr>
        <p:spPr>
          <a:xfrm>
            <a:off x="7985400" y="6629400"/>
            <a:ext cx="1006200" cy="22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23D6B"/>
                </a:solidFill>
                <a:latin typeface="Arial"/>
              </a:rPr>
              <a:t>Slide </a:t>
            </a:r>
            <a:fld id="{D1033DE6-2100-41D4-9DA1-D1C424636F3B}" type="slidenum">
              <a:rPr lang="en-US" sz="1200" b="0" strike="noStrike" spc="-1">
                <a:solidFill>
                  <a:srgbClr val="023D6B"/>
                </a:solidFill>
                <a:latin typeface="Arial"/>
              </a:rPr>
              <a:pPr>
                <a:lnSpc>
                  <a:spcPct val="100000"/>
                </a:lnSpc>
              </a:pPr>
              <a:t>9</a:t>
            </a:fld>
            <a:endParaRPr lang="en-US" sz="1200" b="0" strike="noStrike" spc="-1" dirty="0">
              <a:latin typeface="Times New Roman"/>
            </a:endParaRPr>
          </a:p>
        </p:txBody>
      </p:sp>
      <p:pic>
        <p:nvPicPr>
          <p:cNvPr id="22" name="Picture 21" descr="dy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362200"/>
            <a:ext cx="3967353" cy="31203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0" y="3017520"/>
            <a:ext cx="6666332" cy="411480"/>
            <a:chOff x="0" y="3017520"/>
            <a:chExt cx="6666332" cy="411480"/>
          </a:xfrm>
        </p:grpSpPr>
        <p:pic>
          <p:nvPicPr>
            <p:cNvPr id="15" name="Picture 14" descr="spinexpectationvalu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1" y="3017520"/>
              <a:ext cx="3465931" cy="4114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0" y="3059668"/>
              <a:ext cx="326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Spin expectation value</a:t>
              </a: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3779520"/>
            <a:ext cx="8001000" cy="1249680"/>
            <a:chOff x="0" y="3779520"/>
            <a:chExt cx="8001000" cy="1249680"/>
          </a:xfrm>
        </p:grpSpPr>
        <p:pic>
          <p:nvPicPr>
            <p:cNvPr id="14" name="Picture 13" descr="torqexpectationvalu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4225047"/>
              <a:ext cx="7086600" cy="804153"/>
            </a:xfrm>
            <a:prstGeom prst="rect">
              <a:avLst/>
            </a:prstGeom>
          </p:spPr>
        </p:pic>
        <p:pic>
          <p:nvPicPr>
            <p:cNvPr id="16" name="Picture 15" descr="torqueexpvalu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5200" y="3779520"/>
              <a:ext cx="3450098" cy="411480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7162800" y="3962400"/>
              <a:ext cx="320040" cy="137160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3821668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Torque expectation value</a:t>
              </a: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5047488"/>
            <a:ext cx="9067800" cy="1734312"/>
            <a:chOff x="0" y="5047488"/>
            <a:chExt cx="9067800" cy="1734312"/>
          </a:xfrm>
        </p:grpSpPr>
        <p:pic>
          <p:nvPicPr>
            <p:cNvPr id="17" name="Picture 16" descr="spinfluxexpvalu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1400" y="5452580"/>
              <a:ext cx="3657600" cy="414820"/>
            </a:xfrm>
            <a:prstGeom prst="rect">
              <a:avLst/>
            </a:prstGeom>
          </p:spPr>
        </p:pic>
        <p:pic>
          <p:nvPicPr>
            <p:cNvPr id="18" name="Picture 17" descr="spinfluxexpvalue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600" y="6049643"/>
              <a:ext cx="8839200" cy="732157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7452360" y="5654040"/>
              <a:ext cx="320040" cy="137160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19200" y="5151120"/>
              <a:ext cx="381000" cy="18288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dirty="0" smtClean="0"/>
                <a:t> 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5486400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Spin flux expectation value</a:t>
              </a: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00" y="5047488"/>
              <a:ext cx="5288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How much of the torque arises from spin currents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998</Words>
  <Application>Microsoft Office PowerPoint</Application>
  <PresentationFormat>On-screen Show (4:3)</PresentationFormat>
  <Paragraphs>206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Times New Roman</vt:lpstr>
      <vt:lpstr>Wingdings</vt:lpstr>
      <vt:lpstr>Office Theme</vt:lpstr>
      <vt:lpstr>Equation</vt:lpstr>
      <vt:lpstr>Spin-orbit torque at magnetic defects  on the surface of topological insulators</vt:lpstr>
      <vt:lpstr>Outline</vt:lpstr>
      <vt:lpstr>PowerPoint Presentation</vt:lpstr>
      <vt:lpstr>Topological insulators (Bi2Te3) with magnetic defects</vt:lpstr>
      <vt:lpstr>Topological insulators (Bi2Te3) with magnetic defects</vt:lpstr>
      <vt:lpstr>Topological insulators (Bi2Te3) with magnetic defects</vt:lpstr>
      <vt:lpstr>Topological insulators (Bi2Te3) with magnetic defects</vt:lpstr>
      <vt:lpstr>Studied system: Bi2Te3 surface with magnetic defects</vt:lpstr>
      <vt:lpstr>Methodology (Equilibrium) </vt:lpstr>
      <vt:lpstr>Application of an external electric field (Ε) on the system</vt:lpstr>
      <vt:lpstr>Results  (Equilibrium state)</vt:lpstr>
      <vt:lpstr>Expectation value of the spin for the scattering states on the Fermi surface integrated in the atomic cell of the Mn impurity.</vt:lpstr>
      <vt:lpstr>System with 51 impurities</vt:lpstr>
      <vt:lpstr>PowerPoint Presentation</vt:lpstr>
      <vt:lpstr>Results  (Non-Equilibrium state)</vt:lpstr>
      <vt:lpstr>Response tensors on the electric field</vt:lpstr>
      <vt:lpstr>Response tensors: torque vs spin accumulation</vt:lpstr>
      <vt:lpstr>Response tensors: torque vs spin flux</vt:lpstr>
      <vt:lpstr>Conclusions</vt:lpstr>
      <vt:lpstr>PowerPoint Presentation</vt:lpstr>
      <vt:lpstr>PowerPoint Presentation</vt:lpstr>
      <vt:lpstr>Correlation of the quantities </vt:lpstr>
      <vt:lpstr>Expectation value of the spin-orbit torque  (System with 51 Mn impurities)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Υπολογισμοί ιδιοτήτων μεταφοράς σπιν σε επιφάνειες τοπολογικών μονωτών στους οποίους έχουν εναποτεθεί μαγνητικές προσμίξεις</dc:title>
  <dc:creator>Windows User</dc:creator>
  <cp:lastModifiedBy>user</cp:lastModifiedBy>
  <cp:revision>379</cp:revision>
  <dcterms:created xsi:type="dcterms:W3CDTF">2018-06-18T20:47:57Z</dcterms:created>
  <dcterms:modified xsi:type="dcterms:W3CDTF">2019-02-14T15:33:39Z</dcterms:modified>
</cp:coreProperties>
</file>