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76" r:id="rId13"/>
    <p:sldId id="270" r:id="rId14"/>
    <p:sldId id="300" r:id="rId15"/>
    <p:sldId id="271" r:id="rId16"/>
    <p:sldId id="275" r:id="rId17"/>
    <p:sldId id="277" r:id="rId18"/>
    <p:sldId id="278" r:id="rId19"/>
    <p:sldId id="279" r:id="rId20"/>
    <p:sldId id="280" r:id="rId21"/>
    <p:sldId id="281" r:id="rId22"/>
    <p:sldId id="288" r:id="rId23"/>
    <p:sldId id="289" r:id="rId24"/>
    <p:sldId id="282" r:id="rId25"/>
    <p:sldId id="291" r:id="rId26"/>
    <p:sldId id="294" r:id="rId27"/>
    <p:sldId id="295" r:id="rId28"/>
    <p:sldId id="299" r:id="rId29"/>
    <p:sldId id="301" r:id="rId30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AE3C85"/>
    <a:srgbClr val="111111"/>
    <a:srgbClr val="FFFF99"/>
    <a:srgbClr val="E1A9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34" autoAdjust="0"/>
    <p:restoredTop sz="94673" autoAdjust="0"/>
  </p:normalViewPr>
  <p:slideViewPr>
    <p:cSldViewPr>
      <p:cViewPr varScale="1">
        <p:scale>
          <a:sx n="74" d="100"/>
          <a:sy n="74" d="100"/>
        </p:scale>
        <p:origin x="1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B92852-C5F2-4281-8211-54F059770759}" type="datetimeFigureOut">
              <a:rPr lang="el-GR" smtClean="0"/>
              <a:pPr/>
              <a:t>14/2/2019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F1D383-20CF-43C9-8CF7-1E6A54251C7B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433412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D383-20CF-43C9-8CF7-1E6A54251C7B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62384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F1D383-20CF-43C9-8CF7-1E6A54251C7B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95469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C3CC1-4166-45FA-B262-371B99446040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0C26D6-6C7F-4A55-A81D-041872AAB028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DDD6-46A8-408E-94BB-AD1C4DE42559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F11D2-96F2-47D1-BC33-212C6DEE29F0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A42FA-ED1C-41DE-A1F3-5064F309C6CD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270D-83D9-4025-8B4C-7331A0373CD4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A5885-24D0-4DBC-9DE7-3C7B10863B9E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010BC6-28AD-4983-80C3-33DC84CC59EB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62BE06-05E2-4D62-A501-B2244B0BD7E3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E232FA-2A53-4E2E-8983-6F851E3BC644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73FA5-02A8-4012-970F-CBCFE935480D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BB25C-27C2-4E76-868A-A72FC90D8BDD}" type="datetime1">
              <a:rPr lang="el-GR" smtClean="0"/>
              <a:pPr/>
              <a:t>14/2/2019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6AE52E-9240-417B-97B0-6B963E1EFF5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9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34.wmf"/><Relationship Id="rId4" Type="http://schemas.openxmlformats.org/officeDocument/2006/relationships/oleObject" Target="../embeddings/oleObject10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tiff"/><Relationship Id="rId4" Type="http://schemas.openxmlformats.org/officeDocument/2006/relationships/image" Target="../media/image42.tif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tiff"/><Relationship Id="rId7" Type="http://schemas.openxmlformats.org/officeDocument/2006/relationships/image" Target="../media/image55.tiff"/><Relationship Id="rId2" Type="http://schemas.openxmlformats.org/officeDocument/2006/relationships/image" Target="../media/image50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tiff"/><Relationship Id="rId5" Type="http://schemas.openxmlformats.org/officeDocument/2006/relationships/image" Target="../media/image53.tiff"/><Relationship Id="rId4" Type="http://schemas.openxmlformats.org/officeDocument/2006/relationships/image" Target="../media/image52.tif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9.jpeg"/><Relationship Id="rId10" Type="http://schemas.openxmlformats.org/officeDocument/2006/relationships/image" Target="../media/image7.wmf"/><Relationship Id="rId4" Type="http://schemas.openxmlformats.org/officeDocument/2006/relationships/image" Target="../media/image8.png"/><Relationship Id="rId9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3.jpeg"/><Relationship Id="rId7" Type="http://schemas.openxmlformats.org/officeDocument/2006/relationships/image" Target="../media/image15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tiff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7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4" Type="http://schemas.openxmlformats.org/officeDocument/2006/relationships/image" Target="../media/image12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3" Type="http://schemas.openxmlformats.org/officeDocument/2006/relationships/image" Target="../media/image13.jpeg"/><Relationship Id="rId7" Type="http://schemas.openxmlformats.org/officeDocument/2006/relationships/image" Target="../media/image15.tiff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tiff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2.emf"/><Relationship Id="rId10" Type="http://schemas.openxmlformats.org/officeDocument/2006/relationships/image" Target="../media/image18.emf"/><Relationship Id="rId4" Type="http://schemas.openxmlformats.org/officeDocument/2006/relationships/oleObject" Target="../embeddings/oleObject5.bin"/><Relationship Id="rId9" Type="http://schemas.openxmlformats.org/officeDocument/2006/relationships/image" Target="../media/image1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23.tif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71448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 smtClean="0">
                <a:latin typeface="Corbel" pitchFamily="34" charset="0"/>
                <a:cs typeface="Aharoni" pitchFamily="2" charset="-79"/>
              </a:rPr>
              <a:t>«Συσχετίσεις μεταξύ χαρακτηριστικών μεγεθών αλλαγών φάσης σε υβριδικά συστήματα υγρών κρυστάλλων – νανοσωματιδίων»</a:t>
            </a:r>
            <a:endParaRPr lang="el-GR" sz="3200" dirty="0">
              <a:latin typeface="Corbel" pitchFamily="34" charset="0"/>
              <a:cs typeface="Aharoni" pitchFamily="2" charset="-79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00298" y="3429000"/>
            <a:ext cx="41434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u="sng" dirty="0" smtClean="0"/>
              <a:t>Χριστίνα Κύρου</a:t>
            </a:r>
            <a:endParaRPr lang="el-GR" sz="2800" u="sng" dirty="0"/>
          </a:p>
        </p:txBody>
      </p:sp>
      <p:pic>
        <p:nvPicPr>
          <p:cNvPr id="10" name="Picture 9" descr="uo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"/>
            <a:ext cx="3542044" cy="100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main-qimg-87196ac21f89de8bde39132b66fcadfe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43380"/>
            <a:ext cx="9144000" cy="24288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9501222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Μη</a:t>
            </a:r>
            <a:r>
              <a:rPr lang="en-US" sz="2600" dirty="0" smtClean="0"/>
              <a:t>-</a:t>
            </a:r>
            <a:r>
              <a:rPr lang="el-GR" sz="2600" dirty="0" smtClean="0"/>
              <a:t>μονότονη αύξηση εύρους συνύπαρξης</a:t>
            </a:r>
          </a:p>
          <a:p>
            <a:r>
              <a:rPr lang="el-GR" sz="2600" dirty="0" smtClean="0"/>
              <a:t>συναρτήσει κλάσματος μάζας </a:t>
            </a:r>
            <a:r>
              <a:rPr lang="en-US" sz="2600" dirty="0" smtClean="0"/>
              <a:t>PFS (P2/POM)</a:t>
            </a:r>
            <a:endParaRPr lang="el-GR" sz="2600" dirty="0" smtClean="0"/>
          </a:p>
          <a:p>
            <a:endParaRPr lang="el-GR" sz="2600" dirty="0" smtClean="0"/>
          </a:p>
          <a:p>
            <a:endParaRPr lang="el-GR" sz="2600" dirty="0" smtClean="0"/>
          </a:p>
        </p:txBody>
      </p:sp>
      <p:pic>
        <p:nvPicPr>
          <p:cNvPr id="5" name="Picture 4" descr="FIG6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6429420" cy="4250238"/>
          </a:xfrm>
          <a:prstGeom prst="rect">
            <a:avLst/>
          </a:prstGeom>
        </p:spPr>
      </p:pic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2389188" y="5911850"/>
          <a:ext cx="39909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name="Equation" r:id="rId4" imgW="1384200" imgH="253800" progId="Equation.3">
                  <p:embed/>
                </p:oleObj>
              </mc:Choice>
              <mc:Fallback>
                <p:oleObj name="Equation" r:id="rId4" imgW="138420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9188" y="5911850"/>
                        <a:ext cx="3990975" cy="731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9.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7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1357298"/>
            <a:ext cx="7446027" cy="4857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9501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Μη</a:t>
            </a:r>
            <a:r>
              <a:rPr lang="en-US" sz="2600" dirty="0" smtClean="0"/>
              <a:t>-</a:t>
            </a:r>
            <a:r>
              <a:rPr lang="el-GR" sz="2600" dirty="0" smtClean="0"/>
              <a:t>μονότονη αύξηση εύρους συνύπαρξης</a:t>
            </a:r>
          </a:p>
          <a:p>
            <a:r>
              <a:rPr lang="el-GR" sz="2600" dirty="0" smtClean="0"/>
              <a:t>συναρτήσει κλάσματος μάζας </a:t>
            </a:r>
            <a:r>
              <a:rPr lang="en-US" sz="2600" dirty="0" smtClean="0"/>
              <a:t>PFS (P3/POM)</a:t>
            </a:r>
            <a:endParaRPr lang="el-GR" sz="2600" dirty="0" smtClean="0"/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11.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9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495" y="928670"/>
            <a:ext cx="7354169" cy="478634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5974" y="88490"/>
            <a:ext cx="8858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Συσχέτιση Δ</a:t>
            </a:r>
            <a:r>
              <a:rPr lang="en-US" sz="26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W</a:t>
            </a:r>
            <a:r>
              <a:rPr lang="en-US" sz="2600" baseline="-25000" dirty="0" err="1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Hys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με Τ</a:t>
            </a:r>
            <a:r>
              <a:rPr lang="el-GR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ΙΝ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! (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P3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/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POM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25603" name="Object 3"/>
          <p:cNvGraphicFramePr>
            <a:graphicFrameLocks noChangeAspect="1"/>
          </p:cNvGraphicFramePr>
          <p:nvPr/>
        </p:nvGraphicFramePr>
        <p:xfrm>
          <a:off x="2927350" y="5929313"/>
          <a:ext cx="3259138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4" name="Equation" r:id="rId4" imgW="1130040" imgH="253800" progId="Equation.3">
                  <p:embed/>
                </p:oleObj>
              </mc:Choice>
              <mc:Fallback>
                <p:oleObj name="Equation" r:id="rId4" imgW="1130040" imgH="2538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5929313"/>
                        <a:ext cx="3259138" cy="7318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12.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7429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rgbClr val="AE3C85"/>
                </a:solidFill>
              </a:rPr>
              <a:t>Γιατί η μη-μονότονη συμπεριφορά?</a:t>
            </a:r>
            <a:endParaRPr lang="en-US" sz="2600" dirty="0" smtClean="0">
              <a:solidFill>
                <a:srgbClr val="AE3C85"/>
              </a:solidFill>
            </a:endParaRPr>
          </a:p>
          <a:p>
            <a:r>
              <a:rPr lang="el-GR" sz="2600" dirty="0" smtClean="0">
                <a:solidFill>
                  <a:srgbClr val="FF0000"/>
                </a:solidFill>
              </a:rPr>
              <a:t>Αναφέρεται στη βιβλιογραφία?</a:t>
            </a:r>
            <a:endParaRPr 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214422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8CB + CNTs</a:t>
            </a:r>
            <a:endParaRPr lang="el-GR" sz="2000" dirty="0"/>
          </a:p>
        </p:txBody>
      </p:sp>
      <p:sp>
        <p:nvSpPr>
          <p:cNvPr id="8" name="Rectangle 7"/>
          <p:cNvSpPr/>
          <p:nvPr/>
        </p:nvSpPr>
        <p:spPr>
          <a:xfrm>
            <a:off x="0" y="5929330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Sigdel et al.,  G.S. Eur. Phys. J. E (2011)</a:t>
            </a:r>
            <a:endParaRPr lang="el-GR" sz="2000" dirty="0"/>
          </a:p>
        </p:txBody>
      </p:sp>
      <p:pic>
        <p:nvPicPr>
          <p:cNvPr id="10" name="Picture 9" descr="TIN_CN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19" y="1643050"/>
            <a:ext cx="5831055" cy="4071966"/>
          </a:xfrm>
          <a:prstGeom prst="rect">
            <a:avLst/>
          </a:prstGeom>
        </p:spPr>
      </p:pic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13.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742955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/>
              <a:t>A</a:t>
            </a:r>
            <a:r>
              <a:rPr lang="el-GR" sz="2600" dirty="0" smtClean="0"/>
              <a:t>ποκάλυψη συσχέτισης ΔΤ</a:t>
            </a:r>
            <a:r>
              <a:rPr lang="el-GR" sz="2600" baseline="-25000" dirty="0" smtClean="0"/>
              <a:t>(Ι+Ν)</a:t>
            </a:r>
            <a:r>
              <a:rPr lang="el-GR" sz="2600" dirty="0" smtClean="0"/>
              <a:t> &amp;  ΔΤ</a:t>
            </a:r>
            <a:r>
              <a:rPr lang="el-GR" sz="2600" baseline="-25000" dirty="0" smtClean="0"/>
              <a:t>ΙΝ</a:t>
            </a:r>
            <a:r>
              <a:rPr lang="el-GR" sz="2600" dirty="0" smtClean="0"/>
              <a:t> που δεν είχε παρατηρηθεί σε βιβλιογραφικά δεδομένα! </a:t>
            </a:r>
            <a:endParaRPr lang="en-US" sz="2600" dirty="0" smtClean="0"/>
          </a:p>
        </p:txBody>
      </p:sp>
      <p:pic>
        <p:nvPicPr>
          <p:cNvPr id="5" name="Picture 4" descr="(I+N)_CNT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6469263" cy="41530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1071546"/>
            <a:ext cx="38576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8CB + CNTs</a:t>
            </a:r>
            <a:endParaRPr lang="el-GR" sz="2000" dirty="0"/>
          </a:p>
        </p:txBody>
      </p:sp>
      <p:sp>
        <p:nvSpPr>
          <p:cNvPr id="7" name="Rectangle 6"/>
          <p:cNvSpPr/>
          <p:nvPr/>
        </p:nvSpPr>
        <p:spPr>
          <a:xfrm>
            <a:off x="0" y="6150114"/>
            <a:ext cx="40719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Sigdel et al.,  G.S. Eur. Phys. J. E (2011)</a:t>
            </a:r>
            <a:endParaRPr lang="el-GR" sz="2000" dirty="0"/>
          </a:p>
        </p:txBody>
      </p:sp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14.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0"/>
            <a:ext cx="892971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Μη-μονοτονίες χαρακτηριστικών μεγεθών Α.Φ.</a:t>
            </a:r>
            <a:r>
              <a:rPr lang="en-US" sz="2600" dirty="0" smtClean="0"/>
              <a:t>:</a:t>
            </a:r>
            <a:endParaRPr lang="el-GR" sz="2600" dirty="0" smtClean="0"/>
          </a:p>
          <a:p>
            <a:r>
              <a:rPr lang="el-GR" sz="2600" dirty="0" smtClean="0">
                <a:solidFill>
                  <a:srgbClr val="AE3C85"/>
                </a:solidFill>
              </a:rPr>
              <a:t>«Δακτυλικά αποτυπώματα» </a:t>
            </a:r>
            <a:r>
              <a:rPr lang="el-GR" sz="2600" dirty="0" smtClean="0"/>
              <a:t>διασποράς  νανοσωματιδίων</a:t>
            </a:r>
            <a:endParaRPr lang="en-US" sz="2600" dirty="0" smtClean="0"/>
          </a:p>
        </p:txBody>
      </p:sp>
      <p:pic>
        <p:nvPicPr>
          <p:cNvPr id="5" name="Picture 4" descr="microstructure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214554"/>
            <a:ext cx="8715436" cy="246353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471488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ΔΤ</a:t>
            </a:r>
            <a:r>
              <a:rPr lang="el-GR" sz="2400" baseline="-25000" dirty="0" smtClean="0"/>
              <a:t>ΙΝ </a:t>
            </a:r>
            <a:r>
              <a:rPr lang="el-GR" sz="2400" dirty="0" smtClean="0"/>
              <a:t>= </a:t>
            </a:r>
            <a:r>
              <a:rPr lang="en-US" sz="2400" dirty="0" smtClean="0"/>
              <a:t>-</a:t>
            </a:r>
            <a:r>
              <a:rPr lang="el-GR" sz="2400" dirty="0" smtClean="0"/>
              <a:t>0.22 κ</a:t>
            </a:r>
            <a:endParaRPr lang="el-GR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43240" y="471488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ΔΤ</a:t>
            </a:r>
            <a:r>
              <a:rPr lang="el-GR" sz="2400" baseline="-25000" dirty="0" smtClean="0"/>
              <a:t>ΙΝ </a:t>
            </a:r>
            <a:r>
              <a:rPr lang="el-GR" sz="2400" dirty="0" smtClean="0"/>
              <a:t>= </a:t>
            </a:r>
            <a:r>
              <a:rPr lang="en-US" sz="2400" dirty="0" smtClean="0"/>
              <a:t>-</a:t>
            </a:r>
            <a:r>
              <a:rPr lang="el-GR" sz="2400" dirty="0" smtClean="0"/>
              <a:t>1.96 κ</a:t>
            </a:r>
            <a:endParaRPr lang="el-GR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143636" y="4714884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/>
              <a:t>ΔΤ</a:t>
            </a:r>
            <a:r>
              <a:rPr lang="el-GR" sz="2400" baseline="-25000" dirty="0" smtClean="0"/>
              <a:t>ΙΝ </a:t>
            </a:r>
            <a:r>
              <a:rPr lang="el-GR" sz="2400" dirty="0" smtClean="0"/>
              <a:t>= </a:t>
            </a:r>
            <a:r>
              <a:rPr lang="en-US" sz="2400" dirty="0" smtClean="0"/>
              <a:t>-</a:t>
            </a:r>
            <a:r>
              <a:rPr lang="el-GR" sz="2400" dirty="0" smtClean="0"/>
              <a:t>1.19κ</a:t>
            </a:r>
            <a:endParaRPr lang="el-GR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357554" y="114298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solidFill>
                  <a:srgbClr val="AE3C85"/>
                </a:solidFill>
              </a:rPr>
              <a:t>5ΟΟ8 + 1% </a:t>
            </a:r>
            <a:r>
              <a:rPr lang="en-US" sz="2400" dirty="0" smtClean="0">
                <a:solidFill>
                  <a:srgbClr val="AE3C85"/>
                </a:solidFill>
              </a:rPr>
              <a:t>PFS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85852" y="164305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C85"/>
                </a:solidFill>
              </a:rPr>
              <a:t>P</a:t>
            </a:r>
            <a:r>
              <a:rPr lang="en-US" sz="2800" b="1" baseline="-25000" dirty="0" smtClean="0">
                <a:solidFill>
                  <a:srgbClr val="AE3C85"/>
                </a:solidFill>
              </a:rPr>
              <a:t>1</a:t>
            </a:r>
            <a:endParaRPr lang="el-GR" sz="2800" b="1" baseline="-25000" dirty="0">
              <a:solidFill>
                <a:srgbClr val="AE3C85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372" y="164305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C85"/>
                </a:solidFill>
              </a:rPr>
              <a:t>P</a:t>
            </a:r>
            <a:r>
              <a:rPr lang="en-US" sz="2800" b="1" baseline="-25000" dirty="0" smtClean="0">
                <a:solidFill>
                  <a:srgbClr val="AE3C85"/>
                </a:solidFill>
              </a:rPr>
              <a:t>2</a:t>
            </a:r>
            <a:endParaRPr lang="el-GR" sz="2800" b="1" baseline="-25000" dirty="0">
              <a:solidFill>
                <a:srgbClr val="AE3C85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768" y="1643050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AE3C85"/>
                </a:solidFill>
              </a:rPr>
              <a:t>P</a:t>
            </a:r>
            <a:r>
              <a:rPr lang="en-US" sz="2800" b="1" baseline="-25000" dirty="0" smtClean="0">
                <a:solidFill>
                  <a:srgbClr val="AE3C85"/>
                </a:solidFill>
              </a:rPr>
              <a:t>3</a:t>
            </a:r>
            <a:endParaRPr lang="el-GR" sz="2800" b="1" baseline="-25000" dirty="0">
              <a:solidFill>
                <a:srgbClr val="AE3C8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00100" y="5572140"/>
            <a:ext cx="72866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/>
              <a:t>               Τ</a:t>
            </a:r>
            <a:r>
              <a:rPr lang="el-GR" sz="2400" baseline="-25000" dirty="0" smtClean="0"/>
              <a:t>ΙΝ</a:t>
            </a:r>
            <a:r>
              <a:rPr lang="el-GR" sz="2400" dirty="0" smtClean="0"/>
              <a:t>  </a:t>
            </a:r>
            <a:r>
              <a:rPr lang="en-US" sz="2400" dirty="0" smtClean="0"/>
              <a:t>:</a:t>
            </a:r>
            <a:r>
              <a:rPr lang="el-GR" sz="2400" dirty="0" smtClean="0"/>
              <a:t>   </a:t>
            </a:r>
            <a:r>
              <a:rPr lang="el-GR" sz="2400" dirty="0" smtClean="0">
                <a:solidFill>
                  <a:srgbClr val="AE3C85"/>
                </a:solidFill>
              </a:rPr>
              <a:t>Καλύτερη διασπορά </a:t>
            </a:r>
            <a:r>
              <a:rPr lang="en-US" sz="2400" dirty="0" smtClean="0">
                <a:solidFill>
                  <a:srgbClr val="AE3C85"/>
                </a:solidFill>
              </a:rPr>
              <a:t>PFS</a:t>
            </a:r>
            <a:r>
              <a:rPr lang="el-GR" sz="2400" dirty="0" smtClean="0">
                <a:solidFill>
                  <a:srgbClr val="AE3C85"/>
                </a:solidFill>
              </a:rPr>
              <a:t> στον 5ΟΟ8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1643042" y="5572140"/>
            <a:ext cx="214314" cy="500066"/>
          </a:xfrm>
          <a:prstGeom prst="downArrow">
            <a:avLst/>
          </a:prstGeom>
          <a:ln>
            <a:solidFill>
              <a:srgbClr val="AE3C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15.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14290"/>
            <a:ext cx="885828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Επίδραση 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PFS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στο εύρος των ΥΚ φάσεων του 5ΟΟ8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 descr="dw_phase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09" y="1000108"/>
            <a:ext cx="7398735" cy="5429288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16.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6715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Η αύξηση του Δ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W</a:t>
            </a:r>
            <a:r>
              <a:rPr lang="el-GR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Α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συσχετίζεται απόλυτα με τη μείωση του Τ</a:t>
            </a:r>
            <a:r>
              <a:rPr lang="el-GR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ΙΝ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! (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/DSC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 descr="FIG11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6572296" cy="4288126"/>
          </a:xfrm>
          <a:prstGeom prst="rect">
            <a:avLst/>
          </a:prstGeom>
        </p:spPr>
      </p:pic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2768600" y="5965825"/>
          <a:ext cx="3003550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7" name="Equation" r:id="rId4" imgW="1041120" imgH="228600" progId="Equation.3">
                  <p:embed/>
                </p:oleObj>
              </mc:Choice>
              <mc:Fallback>
                <p:oleObj name="Equation" r:id="rId4" imgW="10411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5965825"/>
                        <a:ext cx="3003550" cy="657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17.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7158" y="214290"/>
            <a:ext cx="6715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Η συσχέτιση των Δ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W</a:t>
            </a:r>
            <a:r>
              <a:rPr lang="el-GR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Α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και 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T</a:t>
            </a:r>
            <a:r>
              <a:rPr lang="en-US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IN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επιβεβαιώνεται και από το πρωτόκολλο 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(P3/POM)!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 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 descr="FIG10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7429552" cy="4814736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18.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357298"/>
            <a:ext cx="7072362" cy="44213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5720" y="214290"/>
            <a:ext cx="6715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Η μείωση της ΠΤ &lt;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</a:t>
            </a:r>
            <a:r>
              <a:rPr lang="en-US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&gt;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συσχετίζεται απόλυτα με τη μείωση του Τ</a:t>
            </a:r>
            <a:r>
              <a:rPr lang="el-GR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ΙΝ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! (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P3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/>
        </p:nvGraphicFramePr>
        <p:xfrm>
          <a:off x="2285984" y="6143644"/>
          <a:ext cx="3571900" cy="47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1" name="Equation" r:id="rId4" imgW="1701720" imgH="228600" progId="Equation.3">
                  <p:embed/>
                </p:oleObj>
              </mc:Choice>
              <mc:Fallback>
                <p:oleObj name="Equation" r:id="rId4" imgW="1701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5984" y="6143644"/>
                        <a:ext cx="3571900" cy="479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19.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isk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1080000">
            <a:off x="5386501" y="1059192"/>
            <a:ext cx="1920271" cy="952134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571472" y="5929330"/>
            <a:ext cx="8143932" cy="571504"/>
          </a:xfrm>
          <a:prstGeom prst="rightArrow">
            <a:avLst/>
          </a:prstGeom>
          <a:solidFill>
            <a:srgbClr val="E1A9CD"/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3714744" y="6000768"/>
            <a:ext cx="3857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dirty="0" smtClean="0"/>
              <a:t>ΘΕΡΜΟΚΡΑΣΙΑ</a:t>
            </a:r>
            <a:endParaRPr lang="el-GR" sz="2400" b="1" dirty="0"/>
          </a:p>
        </p:txBody>
      </p:sp>
      <p:sp>
        <p:nvSpPr>
          <p:cNvPr id="8" name="Left-Right Arrow 7"/>
          <p:cNvSpPr/>
          <p:nvPr/>
        </p:nvSpPr>
        <p:spPr>
          <a:xfrm>
            <a:off x="5429256" y="1928802"/>
            <a:ext cx="2000264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Up-Down Arrow 8"/>
          <p:cNvSpPr/>
          <p:nvPr/>
        </p:nvSpPr>
        <p:spPr>
          <a:xfrm>
            <a:off x="7500958" y="1285860"/>
            <a:ext cx="71438" cy="500066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7643834" y="1285860"/>
            <a:ext cx="1285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~0.5</a:t>
            </a:r>
            <a:r>
              <a:rPr lang="en-US" dirty="0" smtClean="0"/>
              <a:t> nm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6000760" y="2000240"/>
            <a:ext cx="9621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~</a:t>
            </a:r>
            <a:r>
              <a:rPr lang="en-US" dirty="0" smtClean="0"/>
              <a:t>2-3 nm</a:t>
            </a:r>
            <a:endParaRPr lang="el-GR" dirty="0"/>
          </a:p>
        </p:txBody>
      </p:sp>
      <p:sp>
        <p:nvSpPr>
          <p:cNvPr id="12" name="TextBox 11"/>
          <p:cNvSpPr txBox="1"/>
          <p:nvPr/>
        </p:nvSpPr>
        <p:spPr>
          <a:xfrm>
            <a:off x="0" y="50006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Κρύσταλλικο</a:t>
            </a:r>
          </a:p>
          <a:p>
            <a:pPr algn="ctr"/>
            <a:r>
              <a:rPr lang="el-GR" sz="2000" dirty="0" smtClean="0"/>
              <a:t>Στερεό</a:t>
            </a:r>
            <a:endParaRPr lang="el-GR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857356" y="50006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Σμηγματικός</a:t>
            </a:r>
            <a:r>
              <a:rPr lang="en-US" sz="2000" dirty="0" smtClean="0"/>
              <a:t>-C</a:t>
            </a:r>
            <a:r>
              <a:rPr lang="el-GR" sz="2000" dirty="0" smtClean="0"/>
              <a:t> ΥΚ</a:t>
            </a:r>
            <a:endParaRPr lang="el-GR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5572132" y="50006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Νηματικός</a:t>
            </a:r>
          </a:p>
          <a:p>
            <a:pPr algn="ctr"/>
            <a:r>
              <a:rPr lang="el-GR" sz="2000" dirty="0" smtClean="0"/>
              <a:t> ΥΚ</a:t>
            </a:r>
            <a:endParaRPr lang="el-GR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286612" y="50006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Ισότροπο</a:t>
            </a:r>
          </a:p>
          <a:p>
            <a:pPr algn="ctr"/>
            <a:r>
              <a:rPr lang="el-GR" sz="2000" dirty="0" smtClean="0"/>
              <a:t>Υγρό</a:t>
            </a:r>
            <a:endParaRPr lang="el-GR" sz="2000" dirty="0"/>
          </a:p>
        </p:txBody>
      </p:sp>
      <p:pic>
        <p:nvPicPr>
          <p:cNvPr id="21" name="Picture 20" descr="LCD-300x25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0166" y="785794"/>
            <a:ext cx="2033017" cy="1714512"/>
          </a:xfrm>
          <a:prstGeom prst="rect">
            <a:avLst/>
          </a:prstGeom>
        </p:spPr>
      </p:pic>
      <p:pic>
        <p:nvPicPr>
          <p:cNvPr id="22" name="Picture 21" descr="smectic+phase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000372"/>
            <a:ext cx="8501090" cy="1700218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3714744" y="5000636"/>
            <a:ext cx="1857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 smtClean="0"/>
              <a:t>Σμηγματικός</a:t>
            </a:r>
            <a:r>
              <a:rPr lang="en-US" sz="2000" dirty="0" smtClean="0"/>
              <a:t>-A</a:t>
            </a:r>
            <a:r>
              <a:rPr lang="el-GR" sz="2000" dirty="0" smtClean="0"/>
              <a:t> ΥΚ</a:t>
            </a:r>
            <a:endParaRPr lang="el-GR" sz="20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786826" y="6492875"/>
            <a:ext cx="714348" cy="365125"/>
          </a:xfrm>
        </p:spPr>
        <p:txBody>
          <a:bodyPr/>
          <a:lstStyle/>
          <a:p>
            <a:pPr algn="l"/>
            <a:r>
              <a:rPr lang="el-GR" sz="2400" dirty="0" smtClean="0">
                <a:solidFill>
                  <a:schemeClr val="tx1"/>
                </a:solidFill>
              </a:rPr>
              <a:t>1.</a:t>
            </a:r>
            <a:endParaRPr lang="el-GR" sz="2400" dirty="0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5720" y="142852"/>
            <a:ext cx="8001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Υγροκρυσταλλικές (ΥΚ) φάσεις</a:t>
            </a:r>
            <a:endParaRPr lang="el-GR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_T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428736"/>
            <a:ext cx="6870460" cy="49292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14290"/>
            <a:ext cx="6715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Η 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μη-μονότονη μείωση της ΠΤ &lt;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</a:t>
            </a:r>
            <a:r>
              <a:rPr lang="en-US" sz="26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&gt;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είναι εντονότερη κοντά στη μετάπτωση Ι-Ν!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20.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0"/>
            <a:ext cx="671514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Υπολογισμός συσχετίσεων χαρακτηριστικών μεγεθών Α.Φ. μέσω εμπειρικών σχέσεων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7" name="Picture 6" descr="fit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3835974"/>
            <a:ext cx="3926300" cy="3022026"/>
          </a:xfrm>
          <a:prstGeom prst="rect">
            <a:avLst/>
          </a:prstGeom>
        </p:spPr>
      </p:pic>
      <p:pic>
        <p:nvPicPr>
          <p:cNvPr id="8" name="Picture 7" descr="fit4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758" y="3643314"/>
            <a:ext cx="4259052" cy="3214686"/>
          </a:xfrm>
          <a:prstGeom prst="rect">
            <a:avLst/>
          </a:prstGeom>
        </p:spPr>
      </p:pic>
      <p:sp>
        <p:nvSpPr>
          <p:cNvPr id="10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21.</a:t>
            </a:r>
            <a:endParaRPr lang="el-GR" sz="2400" dirty="0">
              <a:solidFill>
                <a:schemeClr val="tx1"/>
              </a:solidFill>
            </a:endParaRPr>
          </a:p>
        </p:txBody>
      </p:sp>
      <p:pic>
        <p:nvPicPr>
          <p:cNvPr id="11" name="Picture 10" descr="fit1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72" y="857232"/>
            <a:ext cx="3786214" cy="2790123"/>
          </a:xfrm>
          <a:prstGeom prst="rect">
            <a:avLst/>
          </a:prstGeom>
        </p:spPr>
      </p:pic>
      <p:pic>
        <p:nvPicPr>
          <p:cNvPr id="12" name="Picture 11" descr="fit2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4104" y="928670"/>
            <a:ext cx="3830774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72066" y="928670"/>
            <a:ext cx="3500462" cy="15001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Rectangle 4"/>
          <p:cNvSpPr/>
          <p:nvPr/>
        </p:nvSpPr>
        <p:spPr>
          <a:xfrm>
            <a:off x="4857752" y="2000240"/>
            <a:ext cx="3500462" cy="1500198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Oval 6"/>
          <p:cNvSpPr/>
          <p:nvPr/>
        </p:nvSpPr>
        <p:spPr>
          <a:xfrm rot="1920000">
            <a:off x="6232849" y="2634972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Oval 7"/>
          <p:cNvSpPr/>
          <p:nvPr/>
        </p:nvSpPr>
        <p:spPr>
          <a:xfrm rot="1920000">
            <a:off x="6447164" y="256353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Oval 8"/>
          <p:cNvSpPr/>
          <p:nvPr/>
        </p:nvSpPr>
        <p:spPr>
          <a:xfrm rot="1920000">
            <a:off x="5947098" y="256353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 rot="1920000">
            <a:off x="8375989" y="192059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Oval 10"/>
          <p:cNvSpPr/>
          <p:nvPr/>
        </p:nvSpPr>
        <p:spPr>
          <a:xfrm rot="1920000">
            <a:off x="7375858" y="227778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Oval 11"/>
          <p:cNvSpPr/>
          <p:nvPr/>
        </p:nvSpPr>
        <p:spPr>
          <a:xfrm rot="1920000">
            <a:off x="7590172" y="277784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Oval 12"/>
          <p:cNvSpPr/>
          <p:nvPr/>
        </p:nvSpPr>
        <p:spPr>
          <a:xfrm rot="1920000">
            <a:off x="7518733" y="149196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Oval 13"/>
          <p:cNvSpPr/>
          <p:nvPr/>
        </p:nvSpPr>
        <p:spPr>
          <a:xfrm rot="1920000">
            <a:off x="5518469" y="1563402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 rot="1920000">
            <a:off x="7090106" y="149196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Oval 15"/>
          <p:cNvSpPr/>
          <p:nvPr/>
        </p:nvSpPr>
        <p:spPr>
          <a:xfrm rot="3060000">
            <a:off x="6912133" y="160460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Oval 16"/>
          <p:cNvSpPr/>
          <p:nvPr/>
        </p:nvSpPr>
        <p:spPr>
          <a:xfrm rot="1920000">
            <a:off x="8161675" y="220634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Oval 17"/>
          <p:cNvSpPr/>
          <p:nvPr/>
        </p:nvSpPr>
        <p:spPr>
          <a:xfrm rot="1920000">
            <a:off x="7733047" y="206346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Oval 18"/>
          <p:cNvSpPr/>
          <p:nvPr/>
        </p:nvSpPr>
        <p:spPr>
          <a:xfrm rot="1920000">
            <a:off x="7804486" y="270641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Oval 19"/>
          <p:cNvSpPr/>
          <p:nvPr/>
        </p:nvSpPr>
        <p:spPr>
          <a:xfrm rot="1920000">
            <a:off x="5304157" y="249209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 rot="1920000">
            <a:off x="5732783" y="227778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 rot="1920000">
            <a:off x="4946966" y="199203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 rot="1920000">
            <a:off x="7161544" y="263497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 rot="1920000">
            <a:off x="8161676" y="199203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 rot="1920000">
            <a:off x="6304288" y="156340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 rot="1920000">
            <a:off x="6661477" y="184915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 rot="1920000">
            <a:off x="7590171" y="184915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 rot="1920000">
            <a:off x="7733047" y="234922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Oval 30"/>
          <p:cNvSpPr/>
          <p:nvPr/>
        </p:nvSpPr>
        <p:spPr>
          <a:xfrm rot="1920000">
            <a:off x="6947230" y="277784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Oval 31"/>
          <p:cNvSpPr/>
          <p:nvPr/>
        </p:nvSpPr>
        <p:spPr>
          <a:xfrm rot="1920000">
            <a:off x="7875923" y="177771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Oval 32"/>
          <p:cNvSpPr/>
          <p:nvPr/>
        </p:nvSpPr>
        <p:spPr>
          <a:xfrm rot="1920000">
            <a:off x="6947229" y="1920592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Oval 34"/>
          <p:cNvSpPr/>
          <p:nvPr/>
        </p:nvSpPr>
        <p:spPr>
          <a:xfrm rot="-7080000">
            <a:off x="6996756" y="229421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Oval 35"/>
          <p:cNvSpPr/>
          <p:nvPr/>
        </p:nvSpPr>
        <p:spPr>
          <a:xfrm rot="1920000">
            <a:off x="7018667" y="220634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Oval 36"/>
          <p:cNvSpPr/>
          <p:nvPr/>
        </p:nvSpPr>
        <p:spPr>
          <a:xfrm rot="1920000">
            <a:off x="6518602" y="184915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Oval 37"/>
          <p:cNvSpPr/>
          <p:nvPr/>
        </p:nvSpPr>
        <p:spPr>
          <a:xfrm rot="1920000">
            <a:off x="6875791" y="256353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Oval 38"/>
          <p:cNvSpPr/>
          <p:nvPr/>
        </p:nvSpPr>
        <p:spPr>
          <a:xfrm rot="1920000">
            <a:off x="7447296" y="270640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Oval 39"/>
          <p:cNvSpPr/>
          <p:nvPr/>
        </p:nvSpPr>
        <p:spPr>
          <a:xfrm rot="1920000">
            <a:off x="5375593" y="163484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Oval 41"/>
          <p:cNvSpPr/>
          <p:nvPr/>
        </p:nvSpPr>
        <p:spPr>
          <a:xfrm rot="1920000">
            <a:off x="8090238" y="184915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Oval 42"/>
          <p:cNvSpPr/>
          <p:nvPr/>
        </p:nvSpPr>
        <p:spPr>
          <a:xfrm rot="1920000">
            <a:off x="6304287" y="242065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Oval 43"/>
          <p:cNvSpPr/>
          <p:nvPr/>
        </p:nvSpPr>
        <p:spPr>
          <a:xfrm rot="1920000">
            <a:off x="7375858" y="184915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Oval 44"/>
          <p:cNvSpPr/>
          <p:nvPr/>
        </p:nvSpPr>
        <p:spPr>
          <a:xfrm rot="1920000">
            <a:off x="6161411" y="220634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Oval 45"/>
          <p:cNvSpPr/>
          <p:nvPr/>
        </p:nvSpPr>
        <p:spPr>
          <a:xfrm rot="1920000">
            <a:off x="6804353" y="199203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7" name="Oval 46"/>
          <p:cNvSpPr/>
          <p:nvPr/>
        </p:nvSpPr>
        <p:spPr>
          <a:xfrm rot="1920000">
            <a:off x="7161543" y="170627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8" name="Oval 47"/>
          <p:cNvSpPr/>
          <p:nvPr/>
        </p:nvSpPr>
        <p:spPr>
          <a:xfrm rot="1020000">
            <a:off x="6980109" y="236007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9" name="Oval 48"/>
          <p:cNvSpPr/>
          <p:nvPr/>
        </p:nvSpPr>
        <p:spPr>
          <a:xfrm rot="1920000">
            <a:off x="6304287" y="234922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Oval 49"/>
          <p:cNvSpPr/>
          <p:nvPr/>
        </p:nvSpPr>
        <p:spPr>
          <a:xfrm rot="1920000">
            <a:off x="8304551" y="249209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1" name="Oval 50"/>
          <p:cNvSpPr/>
          <p:nvPr/>
        </p:nvSpPr>
        <p:spPr>
          <a:xfrm rot="1920000">
            <a:off x="7304418" y="220634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Oval 52"/>
          <p:cNvSpPr/>
          <p:nvPr/>
        </p:nvSpPr>
        <p:spPr>
          <a:xfrm rot="1020000">
            <a:off x="6051415" y="128850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4" name="Oval 53"/>
          <p:cNvSpPr/>
          <p:nvPr/>
        </p:nvSpPr>
        <p:spPr>
          <a:xfrm rot="1920000">
            <a:off x="6375725" y="206346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 rot="1920000">
            <a:off x="5518470" y="177771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6" name="Oval 55"/>
          <p:cNvSpPr/>
          <p:nvPr/>
        </p:nvSpPr>
        <p:spPr>
          <a:xfrm rot="1920000">
            <a:off x="6232849" y="192059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7" name="Oval 56"/>
          <p:cNvSpPr/>
          <p:nvPr/>
        </p:nvSpPr>
        <p:spPr>
          <a:xfrm rot="1920000">
            <a:off x="6018535" y="1491965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8" name="Oval 57"/>
          <p:cNvSpPr/>
          <p:nvPr/>
        </p:nvSpPr>
        <p:spPr>
          <a:xfrm rot="1920000">
            <a:off x="6875792" y="2420657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9" name="Oval 58"/>
          <p:cNvSpPr/>
          <p:nvPr/>
        </p:nvSpPr>
        <p:spPr>
          <a:xfrm rot="1920000">
            <a:off x="5875659" y="177771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Oval 59"/>
          <p:cNvSpPr/>
          <p:nvPr/>
        </p:nvSpPr>
        <p:spPr>
          <a:xfrm rot="1920000">
            <a:off x="5232718" y="199203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1" name="Oval 60"/>
          <p:cNvSpPr/>
          <p:nvPr/>
        </p:nvSpPr>
        <p:spPr>
          <a:xfrm rot="3480000">
            <a:off x="5884856" y="2014943"/>
            <a:ext cx="45719" cy="56224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Oval 61"/>
          <p:cNvSpPr/>
          <p:nvPr/>
        </p:nvSpPr>
        <p:spPr>
          <a:xfrm rot="1920000">
            <a:off x="5518469" y="249209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3" name="Oval 62"/>
          <p:cNvSpPr/>
          <p:nvPr/>
        </p:nvSpPr>
        <p:spPr>
          <a:xfrm rot="1920000">
            <a:off x="5089842" y="170627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4" name="Oval 63"/>
          <p:cNvSpPr/>
          <p:nvPr/>
        </p:nvSpPr>
        <p:spPr>
          <a:xfrm rot="1920000">
            <a:off x="5661345" y="156340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5" name="Oval 64"/>
          <p:cNvSpPr/>
          <p:nvPr/>
        </p:nvSpPr>
        <p:spPr>
          <a:xfrm rot="1920000">
            <a:off x="5732783" y="170627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Oval 65"/>
          <p:cNvSpPr/>
          <p:nvPr/>
        </p:nvSpPr>
        <p:spPr>
          <a:xfrm rot="1920000">
            <a:off x="7875923" y="2206345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 rot="1920000">
            <a:off x="8161675" y="234922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Oval 67"/>
          <p:cNvSpPr/>
          <p:nvPr/>
        </p:nvSpPr>
        <p:spPr>
          <a:xfrm rot="1920000">
            <a:off x="7875924" y="2492097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Oval 68"/>
          <p:cNvSpPr/>
          <p:nvPr/>
        </p:nvSpPr>
        <p:spPr>
          <a:xfrm rot="1920000">
            <a:off x="5018403" y="234922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Oval 69"/>
          <p:cNvSpPr/>
          <p:nvPr/>
        </p:nvSpPr>
        <p:spPr>
          <a:xfrm rot="3180000">
            <a:off x="6557797" y="217196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Oval 70"/>
          <p:cNvSpPr/>
          <p:nvPr/>
        </p:nvSpPr>
        <p:spPr>
          <a:xfrm rot="1920000">
            <a:off x="6732915" y="1491965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Oval 71"/>
          <p:cNvSpPr/>
          <p:nvPr/>
        </p:nvSpPr>
        <p:spPr>
          <a:xfrm rot="1920000">
            <a:off x="7804485" y="277784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Oval 72"/>
          <p:cNvSpPr/>
          <p:nvPr/>
        </p:nvSpPr>
        <p:spPr>
          <a:xfrm rot="1920000">
            <a:off x="5447032" y="227778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Oval 73"/>
          <p:cNvSpPr/>
          <p:nvPr/>
        </p:nvSpPr>
        <p:spPr>
          <a:xfrm rot="1920000">
            <a:off x="6232850" y="177771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Oval 74"/>
          <p:cNvSpPr/>
          <p:nvPr/>
        </p:nvSpPr>
        <p:spPr>
          <a:xfrm rot="1920000">
            <a:off x="5161279" y="1420527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Flowchart: Preparation 80"/>
          <p:cNvSpPr/>
          <p:nvPr/>
        </p:nvSpPr>
        <p:spPr>
          <a:xfrm>
            <a:off x="5000628" y="1928802"/>
            <a:ext cx="1089221" cy="714379"/>
          </a:xfrm>
          <a:prstGeom prst="flowChartPreparation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Flowchart: Preparation 82"/>
          <p:cNvSpPr/>
          <p:nvPr/>
        </p:nvSpPr>
        <p:spPr>
          <a:xfrm>
            <a:off x="6786578" y="2071678"/>
            <a:ext cx="1089221" cy="714379"/>
          </a:xfrm>
          <a:prstGeom prst="flowChartPreparation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Oval 83"/>
          <p:cNvSpPr/>
          <p:nvPr/>
        </p:nvSpPr>
        <p:spPr>
          <a:xfrm rot="18120000">
            <a:off x="5206732" y="2089453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Oval 84"/>
          <p:cNvSpPr/>
          <p:nvPr/>
        </p:nvSpPr>
        <p:spPr>
          <a:xfrm rot="18120000">
            <a:off x="5635361" y="2160892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Oval 85"/>
          <p:cNvSpPr/>
          <p:nvPr/>
        </p:nvSpPr>
        <p:spPr>
          <a:xfrm rot="20520000">
            <a:off x="5554134" y="2002537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Oval 86"/>
          <p:cNvSpPr/>
          <p:nvPr/>
        </p:nvSpPr>
        <p:spPr>
          <a:xfrm rot="23700000">
            <a:off x="5882424" y="2059867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Oval 87"/>
          <p:cNvSpPr/>
          <p:nvPr/>
        </p:nvSpPr>
        <p:spPr>
          <a:xfrm rot="16260000">
            <a:off x="5358414" y="207479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Oval 88"/>
          <p:cNvSpPr/>
          <p:nvPr/>
        </p:nvSpPr>
        <p:spPr>
          <a:xfrm rot="18120000">
            <a:off x="7492748" y="237520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Oval 89"/>
          <p:cNvSpPr/>
          <p:nvPr/>
        </p:nvSpPr>
        <p:spPr>
          <a:xfrm rot="18120000">
            <a:off x="7349872" y="216089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1" name="Oval 90"/>
          <p:cNvSpPr/>
          <p:nvPr/>
        </p:nvSpPr>
        <p:spPr>
          <a:xfrm rot="24960000">
            <a:off x="7061771" y="216544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" name="Oval 91"/>
          <p:cNvSpPr/>
          <p:nvPr/>
        </p:nvSpPr>
        <p:spPr>
          <a:xfrm rot="20280000">
            <a:off x="7565260" y="221492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Oval 92"/>
          <p:cNvSpPr/>
          <p:nvPr/>
        </p:nvSpPr>
        <p:spPr>
          <a:xfrm rot="15780000">
            <a:off x="7218228" y="2307491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Oval 93"/>
          <p:cNvSpPr/>
          <p:nvPr/>
        </p:nvSpPr>
        <p:spPr>
          <a:xfrm rot="1920000">
            <a:off x="5804221" y="249209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5" name="Oval 94"/>
          <p:cNvSpPr/>
          <p:nvPr/>
        </p:nvSpPr>
        <p:spPr>
          <a:xfrm rot="1920000">
            <a:off x="5518469" y="134908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Oval 95"/>
          <p:cNvSpPr/>
          <p:nvPr/>
        </p:nvSpPr>
        <p:spPr>
          <a:xfrm rot="1920000">
            <a:off x="6661477" y="277784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7" name="Oval 96"/>
          <p:cNvSpPr/>
          <p:nvPr/>
        </p:nvSpPr>
        <p:spPr>
          <a:xfrm rot="1920000">
            <a:off x="6732916" y="1491965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8" name="Flowchart: Preparation 97"/>
          <p:cNvSpPr/>
          <p:nvPr/>
        </p:nvSpPr>
        <p:spPr>
          <a:xfrm>
            <a:off x="2214546" y="1000108"/>
            <a:ext cx="1946477" cy="1672879"/>
          </a:xfrm>
          <a:prstGeom prst="flowChartPreparation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Oval 98"/>
          <p:cNvSpPr/>
          <p:nvPr/>
        </p:nvSpPr>
        <p:spPr>
          <a:xfrm rot="18120000">
            <a:off x="2777840" y="1803702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0" name="Oval 99"/>
          <p:cNvSpPr/>
          <p:nvPr/>
        </p:nvSpPr>
        <p:spPr>
          <a:xfrm rot="19620000">
            <a:off x="2806119" y="156225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Oval 100"/>
          <p:cNvSpPr/>
          <p:nvPr/>
        </p:nvSpPr>
        <p:spPr>
          <a:xfrm rot="21600000">
            <a:off x="3857620" y="1714488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Oval 101"/>
          <p:cNvSpPr/>
          <p:nvPr/>
        </p:nvSpPr>
        <p:spPr>
          <a:xfrm rot="14340000">
            <a:off x="2421747" y="1658494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" name="Oval 102"/>
          <p:cNvSpPr/>
          <p:nvPr/>
        </p:nvSpPr>
        <p:spPr>
          <a:xfrm rot="20640000">
            <a:off x="3691150" y="164597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4" name="Oval 103"/>
          <p:cNvSpPr/>
          <p:nvPr/>
        </p:nvSpPr>
        <p:spPr>
          <a:xfrm rot="18120000">
            <a:off x="3492220" y="1803700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Oval 104"/>
          <p:cNvSpPr/>
          <p:nvPr/>
        </p:nvSpPr>
        <p:spPr>
          <a:xfrm rot="24240000">
            <a:off x="3185840" y="154629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6" name="Oval 105"/>
          <p:cNvSpPr/>
          <p:nvPr/>
        </p:nvSpPr>
        <p:spPr>
          <a:xfrm rot="25440000">
            <a:off x="2997947" y="1717726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7" name="Oval 106"/>
          <p:cNvSpPr/>
          <p:nvPr/>
        </p:nvSpPr>
        <p:spPr>
          <a:xfrm rot="17220000">
            <a:off x="3003004" y="1479392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8" name="Oval 107"/>
          <p:cNvSpPr/>
          <p:nvPr/>
        </p:nvSpPr>
        <p:spPr>
          <a:xfrm rot="18120000">
            <a:off x="3349344" y="1660825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9" name="Oval 108"/>
          <p:cNvSpPr/>
          <p:nvPr/>
        </p:nvSpPr>
        <p:spPr>
          <a:xfrm rot="15840000">
            <a:off x="3503185" y="1447209"/>
            <a:ext cx="71438" cy="357190"/>
          </a:xfrm>
          <a:prstGeom prst="ellipse">
            <a:avLst/>
          </a:prstGeom>
          <a:solidFill>
            <a:srgbClr val="0070C0"/>
          </a:solidFill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1" name="TextBox 110"/>
          <p:cNvSpPr txBox="1"/>
          <p:nvPr/>
        </p:nvSpPr>
        <p:spPr>
          <a:xfrm>
            <a:off x="0" y="57148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AE3C85"/>
                </a:solidFill>
              </a:rPr>
              <a:t> 5ΟΟ8</a:t>
            </a:r>
            <a:r>
              <a:rPr lang="en-US" sz="2400" dirty="0" smtClean="0">
                <a:solidFill>
                  <a:srgbClr val="AE3C85"/>
                </a:solidFill>
              </a:rPr>
              <a:t> +PFS: </a:t>
            </a:r>
            <a:r>
              <a:rPr lang="el-GR" sz="2400" dirty="0" smtClean="0">
                <a:solidFill>
                  <a:srgbClr val="AE3C85"/>
                </a:solidFill>
              </a:rPr>
              <a:t>Φαινόμενα αραίωσης-τυχαίος προσανατολισμός ΥΚ στην επιφάνεια των  </a:t>
            </a:r>
            <a:r>
              <a:rPr lang="en-US" sz="2400" dirty="0" smtClean="0">
                <a:solidFill>
                  <a:srgbClr val="AE3C85"/>
                </a:solidFill>
              </a:rPr>
              <a:t>PFS </a:t>
            </a:r>
            <a:r>
              <a:rPr lang="el-GR" sz="2400" dirty="0" smtClean="0">
                <a:solidFill>
                  <a:srgbClr val="AE3C85"/>
                </a:solidFill>
              </a:rPr>
              <a:t>          πτώση 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 και ΠΤ &lt;</a:t>
            </a:r>
            <a:r>
              <a:rPr lang="en-US" sz="2400" dirty="0" smtClean="0">
                <a:solidFill>
                  <a:srgbClr val="AE3C85"/>
                </a:solidFill>
              </a:rPr>
              <a:t>P2&gt;</a:t>
            </a:r>
            <a:endParaRPr lang="el-GR" sz="2400" baseline="-25000" dirty="0" smtClean="0">
              <a:solidFill>
                <a:srgbClr val="AE3C85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0" y="3429000"/>
            <a:ext cx="35718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AE3C85"/>
                </a:solidFill>
              </a:rPr>
              <a:t>Συσσωματώματα </a:t>
            </a:r>
            <a:r>
              <a:rPr lang="en-US" sz="2400" dirty="0" smtClean="0">
                <a:solidFill>
                  <a:srgbClr val="AE3C85"/>
                </a:solidFill>
              </a:rPr>
              <a:t>PFS</a:t>
            </a:r>
            <a:r>
              <a:rPr lang="el-GR" sz="2400" dirty="0" smtClean="0">
                <a:solidFill>
                  <a:srgbClr val="AE3C85"/>
                </a:solidFill>
              </a:rPr>
              <a:t> </a:t>
            </a:r>
            <a:r>
              <a:rPr lang="el-GR" sz="2400" b="1" dirty="0" smtClean="0">
                <a:solidFill>
                  <a:srgbClr val="660033"/>
                </a:solidFill>
              </a:rPr>
              <a:t>«φρενάρουν» </a:t>
            </a:r>
            <a:r>
              <a:rPr lang="el-GR" sz="2400" dirty="0" smtClean="0">
                <a:solidFill>
                  <a:srgbClr val="AE3C85"/>
                </a:solidFill>
              </a:rPr>
              <a:t>τη μονότονη πτώση του 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</a:t>
            </a:r>
          </a:p>
          <a:p>
            <a:pPr algn="ctr"/>
            <a:r>
              <a:rPr lang="el-GR" sz="2400" baseline="-250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 </a:t>
            </a:r>
          </a:p>
          <a:p>
            <a:pPr algn="ctr"/>
            <a:endParaRPr lang="el-GR" sz="2400" dirty="0" smtClean="0">
              <a:solidFill>
                <a:srgbClr val="AE3C85"/>
              </a:solidFill>
            </a:endParaRPr>
          </a:p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Διαχωρισμός φάσης τείνει να επαναφέρει τοΤ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 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του 5ΟΟ8</a:t>
            </a:r>
            <a:endParaRPr lang="el-GR" sz="2400" baseline="-25000" dirty="0" smtClean="0">
              <a:solidFill>
                <a:srgbClr val="AE3C85"/>
              </a:solidFill>
            </a:endParaRPr>
          </a:p>
          <a:p>
            <a:endParaRPr lang="el-GR" sz="2400" dirty="0">
              <a:solidFill>
                <a:srgbClr val="AE3C85"/>
              </a:solidFill>
            </a:endParaRPr>
          </a:p>
        </p:txBody>
      </p:sp>
      <p:pic>
        <p:nvPicPr>
          <p:cNvPr id="114" name="Picture 113" descr="interactions.t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3381222"/>
            <a:ext cx="4827673" cy="3476778"/>
          </a:xfrm>
          <a:prstGeom prst="rect">
            <a:avLst/>
          </a:prstGeom>
        </p:spPr>
      </p:pic>
      <p:sp>
        <p:nvSpPr>
          <p:cNvPr id="117" name="Right Arrow 116"/>
          <p:cNvSpPr/>
          <p:nvPr/>
        </p:nvSpPr>
        <p:spPr>
          <a:xfrm>
            <a:off x="3357554" y="1071546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8" name="Down Arrow 117"/>
          <p:cNvSpPr/>
          <p:nvPr/>
        </p:nvSpPr>
        <p:spPr>
          <a:xfrm>
            <a:off x="1643042" y="4643446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0" name="TextBox 109"/>
          <p:cNvSpPr txBox="1"/>
          <p:nvPr/>
        </p:nvSpPr>
        <p:spPr>
          <a:xfrm>
            <a:off x="357158" y="0"/>
            <a:ext cx="6715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Σύνοψη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</a:rPr>
              <a:t>&amp; 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ερμηνεία αποτελεσμάτων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115" name="Slide Number Placeholder 7"/>
          <p:cNvSpPr txBox="1">
            <a:spLocks/>
          </p:cNvSpPr>
          <p:nvPr/>
        </p:nvSpPr>
        <p:spPr>
          <a:xfrm>
            <a:off x="6991320" y="6484959"/>
            <a:ext cx="2152680" cy="373041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22.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57232"/>
            <a:ext cx="9144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AE3C85"/>
                </a:solidFill>
              </a:rPr>
              <a:t> Αύξηση 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(Ι+Ν) </a:t>
            </a:r>
            <a:r>
              <a:rPr lang="el-GR" sz="2400" dirty="0" smtClean="0">
                <a:solidFill>
                  <a:srgbClr val="AE3C85"/>
                </a:solidFill>
              </a:rPr>
              <a:t>και ΔΤ</a:t>
            </a:r>
            <a:r>
              <a:rPr lang="en-US" sz="2400" baseline="-25000" dirty="0" err="1" smtClean="0">
                <a:solidFill>
                  <a:srgbClr val="AE3C85"/>
                </a:solidFill>
              </a:rPr>
              <a:t>Hys</a:t>
            </a:r>
            <a:r>
              <a:rPr lang="en-US" sz="2400" baseline="-25000" dirty="0" smtClean="0">
                <a:solidFill>
                  <a:srgbClr val="AE3C85"/>
                </a:solidFill>
              </a:rPr>
              <a:t>  </a:t>
            </a:r>
            <a:r>
              <a:rPr lang="en-US" sz="2400" dirty="0" smtClean="0">
                <a:solidFill>
                  <a:srgbClr val="AE3C85"/>
                </a:solidFill>
              </a:rPr>
              <a:t>        </a:t>
            </a:r>
            <a:r>
              <a:rPr lang="el-GR" sz="2400" dirty="0" smtClean="0">
                <a:solidFill>
                  <a:srgbClr val="AE3C85"/>
                </a:solidFill>
              </a:rPr>
              <a:t>  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δημιουργία διεπιφανειών ΥΚ-</a:t>
            </a:r>
            <a:r>
              <a:rPr lang="en-US" sz="2400" dirty="0" smtClean="0">
                <a:solidFill>
                  <a:srgbClr val="AE3C85"/>
                </a:solidFill>
              </a:rPr>
              <a:t>PFS </a:t>
            </a:r>
            <a:r>
              <a:rPr lang="el-GR" sz="2400" dirty="0" smtClean="0">
                <a:solidFill>
                  <a:srgbClr val="AE3C85"/>
                </a:solidFill>
              </a:rPr>
              <a:t>          επιπλέον ενεργειακό κόστος κατά τη μετάπτωση Ι-Ν</a:t>
            </a:r>
          </a:p>
          <a:p>
            <a:endParaRPr lang="el-GR" sz="2400" baseline="-25000" dirty="0" smtClean="0">
              <a:solidFill>
                <a:srgbClr val="AE3C85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l-GR" sz="2400" baseline="-25000" dirty="0" smtClean="0">
                <a:solidFill>
                  <a:srgbClr val="AE3C85"/>
                </a:solidFill>
              </a:rPr>
              <a:t>  </a:t>
            </a:r>
            <a:r>
              <a:rPr lang="el-GR" sz="2400" dirty="0" smtClean="0">
                <a:solidFill>
                  <a:srgbClr val="AE3C85"/>
                </a:solidFill>
              </a:rPr>
              <a:t> Πάχος </a:t>
            </a:r>
            <a:r>
              <a:rPr lang="en-US" sz="2400" dirty="0" smtClean="0">
                <a:solidFill>
                  <a:srgbClr val="AE3C85"/>
                </a:solidFill>
              </a:rPr>
              <a:t>PFS </a:t>
            </a:r>
            <a:r>
              <a:rPr lang="en-US" sz="2800" b="1" dirty="0" smtClean="0">
                <a:solidFill>
                  <a:srgbClr val="AE3C85"/>
                </a:solidFill>
              </a:rPr>
              <a:t>~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εύρος </a:t>
            </a:r>
            <a:r>
              <a:rPr lang="en-US" sz="2400" dirty="0" err="1" smtClean="0">
                <a:solidFill>
                  <a:srgbClr val="AE3C85"/>
                </a:solidFill>
              </a:rPr>
              <a:t>SmA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επιπέδων (~2-3 </a:t>
            </a:r>
            <a:r>
              <a:rPr lang="en-US" sz="2400" dirty="0" smtClean="0">
                <a:solidFill>
                  <a:srgbClr val="AE3C85"/>
                </a:solidFill>
              </a:rPr>
              <a:t>nm)             </a:t>
            </a:r>
            <a:r>
              <a:rPr lang="el-GR" sz="2400" dirty="0" smtClean="0">
                <a:solidFill>
                  <a:srgbClr val="AE3C85"/>
                </a:solidFill>
              </a:rPr>
              <a:t>καλή διασπορά των </a:t>
            </a:r>
            <a:r>
              <a:rPr lang="en-US" sz="2400" dirty="0" smtClean="0">
                <a:solidFill>
                  <a:srgbClr val="AE3C85"/>
                </a:solidFill>
              </a:rPr>
              <a:t>PFS </a:t>
            </a:r>
            <a:r>
              <a:rPr lang="el-GR" sz="2400" dirty="0" smtClean="0">
                <a:solidFill>
                  <a:srgbClr val="AE3C85"/>
                </a:solidFill>
              </a:rPr>
              <a:t>στον 5ΟΟ8 οδηγεί σε τακτοποίηση των </a:t>
            </a:r>
            <a:r>
              <a:rPr lang="en-US" sz="2400" dirty="0" smtClean="0">
                <a:solidFill>
                  <a:srgbClr val="AE3C85"/>
                </a:solidFill>
              </a:rPr>
              <a:t>PFS </a:t>
            </a:r>
            <a:r>
              <a:rPr lang="el-GR" sz="2400" dirty="0" smtClean="0">
                <a:solidFill>
                  <a:srgbClr val="AE3C85"/>
                </a:solidFill>
              </a:rPr>
              <a:t>μεταξύ των </a:t>
            </a:r>
            <a:r>
              <a:rPr lang="en-US" sz="2400" dirty="0" err="1" smtClean="0">
                <a:solidFill>
                  <a:srgbClr val="AE3C85"/>
                </a:solidFill>
              </a:rPr>
              <a:t>Sm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στοιβάδων και σε σημαντική ενίσχυση του 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εύρους </a:t>
            </a:r>
            <a:r>
              <a:rPr lang="en-US" sz="2400" dirty="0" err="1" smtClean="0">
                <a:solidFill>
                  <a:srgbClr val="AE3C85"/>
                </a:solidFill>
              </a:rPr>
              <a:t>SmA</a:t>
            </a:r>
            <a:endParaRPr lang="el-GR" sz="2400" dirty="0" smtClean="0">
              <a:solidFill>
                <a:srgbClr val="AE3C85"/>
              </a:solidFill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3500430" y="928670"/>
            <a:ext cx="500066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Arrow 5"/>
          <p:cNvSpPr/>
          <p:nvPr/>
        </p:nvSpPr>
        <p:spPr>
          <a:xfrm>
            <a:off x="6286512" y="1928802"/>
            <a:ext cx="500066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85720" y="142852"/>
            <a:ext cx="6715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Σύνοψη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</a:rPr>
              <a:t>&amp; 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ερμηνεία αποτελεσμάτων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8" name="Picture 7" descr="protocols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429000"/>
            <a:ext cx="4214810" cy="30779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357950" y="3143248"/>
            <a:ext cx="1214446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P2</a:t>
            </a:r>
          </a:p>
          <a:p>
            <a:pPr algn="ctr"/>
            <a:r>
              <a:rPr lang="en-US" b="1" dirty="0" smtClean="0">
                <a:solidFill>
                  <a:srgbClr val="0070C0"/>
                </a:solidFill>
              </a:rPr>
              <a:t>P3</a:t>
            </a:r>
            <a:endParaRPr lang="el-GR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282" y="3929066"/>
            <a:ext cx="41434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Το ιδανικό πρωτόκολλο σύνθεσης επιλέγεται ανάλογα με τη συγκέντρωση των νανοσωματιδίων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8429652" y="928670"/>
            <a:ext cx="500066" cy="357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23.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142852"/>
            <a:ext cx="671514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Σύνοψη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</a:rPr>
              <a:t>&amp;  </a:t>
            </a:r>
            <a:r>
              <a:rPr lang="el-GR" sz="26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ερμηνεία αποτελεσμάτων</a:t>
            </a:r>
            <a:endParaRPr lang="el-GR" sz="26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285860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l-GR" sz="2400" u="sng" dirty="0" smtClean="0">
                <a:solidFill>
                  <a:srgbClr val="AE3C85"/>
                </a:solidFill>
              </a:rPr>
              <a:t>Νανοσύνθετοι ΥΚ</a:t>
            </a:r>
            <a:r>
              <a:rPr lang="en-US" sz="2400" u="sng" dirty="0" smtClean="0">
                <a:solidFill>
                  <a:srgbClr val="AE3C85"/>
                </a:solidFill>
              </a:rPr>
              <a:t>:</a:t>
            </a:r>
            <a:r>
              <a:rPr lang="en-US" sz="2400" dirty="0" smtClean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Οι μεταβολές ως προς τον καθαρό ΥΚ χαρακτηριστικών μεγεθών αλλαγών φάσης λειτουργούν ως </a:t>
            </a:r>
            <a:r>
              <a:rPr lang="el-GR" sz="2400" b="1" dirty="0" smtClean="0">
                <a:solidFill>
                  <a:srgbClr val="660033"/>
                </a:solidFill>
              </a:rPr>
              <a:t>«δακτυλικό αποτύπωμα» </a:t>
            </a:r>
            <a:r>
              <a:rPr lang="el-GR" sz="2400" dirty="0" smtClean="0">
                <a:solidFill>
                  <a:srgbClr val="AE3C85"/>
                </a:solidFill>
              </a:rPr>
              <a:t>της ποιότητας διασποράς των νανοσωματιδίων</a:t>
            </a:r>
          </a:p>
          <a:p>
            <a:pPr algn="just"/>
            <a:endParaRPr lang="el-GR" sz="2400" dirty="0" smtClean="0">
              <a:solidFill>
                <a:srgbClr val="AE3C85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l-GR" sz="2400" dirty="0" smtClean="0">
                <a:solidFill>
                  <a:srgbClr val="AE3C85"/>
                </a:solidFill>
              </a:rPr>
              <a:t> Οι μεταβολές των </a:t>
            </a:r>
            <a:r>
              <a:rPr lang="en-US" sz="2400" b="1" dirty="0" smtClean="0">
                <a:solidFill>
                  <a:srgbClr val="660033"/>
                </a:solidFill>
              </a:rPr>
              <a:t>T</a:t>
            </a:r>
            <a:r>
              <a:rPr lang="en-US" sz="2400" b="1" baseline="-25000" dirty="0" smtClean="0">
                <a:solidFill>
                  <a:srgbClr val="660033"/>
                </a:solidFill>
              </a:rPr>
              <a:t>IN</a:t>
            </a:r>
            <a:r>
              <a:rPr lang="en-US" sz="2400" b="1" dirty="0" smtClean="0">
                <a:solidFill>
                  <a:srgbClr val="660033"/>
                </a:solidFill>
              </a:rPr>
              <a:t>, </a:t>
            </a:r>
            <a:r>
              <a:rPr lang="el-GR" sz="2400" b="1" dirty="0" smtClean="0">
                <a:solidFill>
                  <a:srgbClr val="660033"/>
                </a:solidFill>
              </a:rPr>
              <a:t>Τ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(Ι+Ν), </a:t>
            </a:r>
            <a:r>
              <a:rPr lang="el-GR" sz="2400" b="1" dirty="0" smtClean="0">
                <a:solidFill>
                  <a:srgbClr val="660033"/>
                </a:solidFill>
              </a:rPr>
              <a:t>Τ</a:t>
            </a:r>
            <a:r>
              <a:rPr lang="el-GR" sz="2400" b="1" baseline="-25000" dirty="0" smtClean="0">
                <a:solidFill>
                  <a:srgbClr val="660033"/>
                </a:solidFill>
              </a:rPr>
              <a:t>Η</a:t>
            </a:r>
            <a:r>
              <a:rPr lang="en-US" sz="2400" b="1" baseline="-25000" dirty="0" err="1" smtClean="0">
                <a:solidFill>
                  <a:srgbClr val="660033"/>
                </a:solidFill>
              </a:rPr>
              <a:t>ys</a:t>
            </a:r>
            <a:r>
              <a:rPr lang="en-US" sz="2400" b="1" dirty="0" smtClean="0">
                <a:solidFill>
                  <a:srgbClr val="660033"/>
                </a:solidFill>
              </a:rPr>
              <a:t>,  W</a:t>
            </a:r>
            <a:r>
              <a:rPr lang="en-US" sz="2400" b="1" baseline="-25000" dirty="0" smtClean="0">
                <a:solidFill>
                  <a:srgbClr val="660033"/>
                </a:solidFill>
              </a:rPr>
              <a:t>A</a:t>
            </a:r>
            <a:r>
              <a:rPr lang="en-US" sz="2400" b="1" dirty="0" smtClean="0">
                <a:solidFill>
                  <a:srgbClr val="660033"/>
                </a:solidFill>
              </a:rPr>
              <a:t>  </a:t>
            </a:r>
            <a:r>
              <a:rPr lang="el-GR" sz="2400" b="1" dirty="0" smtClean="0">
                <a:solidFill>
                  <a:srgbClr val="660033"/>
                </a:solidFill>
              </a:rPr>
              <a:t>και της ΠΤ &lt;</a:t>
            </a:r>
            <a:r>
              <a:rPr lang="en-US" sz="2400" b="1" dirty="0" smtClean="0">
                <a:solidFill>
                  <a:srgbClr val="660033"/>
                </a:solidFill>
              </a:rPr>
              <a:t>P</a:t>
            </a:r>
            <a:r>
              <a:rPr lang="en-US" sz="2400" b="1" baseline="-25000" dirty="0" smtClean="0">
                <a:solidFill>
                  <a:srgbClr val="660033"/>
                </a:solidFill>
              </a:rPr>
              <a:t>2</a:t>
            </a:r>
            <a:r>
              <a:rPr lang="en-US" sz="2400" b="1" dirty="0" smtClean="0">
                <a:solidFill>
                  <a:srgbClr val="660033"/>
                </a:solidFill>
              </a:rPr>
              <a:t>&gt; </a:t>
            </a:r>
            <a:r>
              <a:rPr lang="el-GR" sz="2400" dirty="0" smtClean="0">
                <a:solidFill>
                  <a:srgbClr val="AE3C85"/>
                </a:solidFill>
              </a:rPr>
              <a:t>συναρτήσει του κλάσματος μάζας των νανοσωματιδίων παρουσιάζουν μεταξύ τους </a:t>
            </a:r>
            <a:r>
              <a:rPr lang="el-GR" sz="2400" b="1" dirty="0" smtClean="0">
                <a:solidFill>
                  <a:srgbClr val="660033"/>
                </a:solidFill>
              </a:rPr>
              <a:t>ποσοτικές συσχετίσεις ανεξάρτητες</a:t>
            </a:r>
            <a:r>
              <a:rPr lang="en-US" sz="2400" b="1" dirty="0" smtClean="0">
                <a:solidFill>
                  <a:srgbClr val="660033"/>
                </a:solidFill>
              </a:rPr>
              <a:t> </a:t>
            </a:r>
            <a:r>
              <a:rPr lang="el-GR" sz="2400" b="1" dirty="0" smtClean="0">
                <a:solidFill>
                  <a:srgbClr val="660033"/>
                </a:solidFill>
              </a:rPr>
              <a:t>της ποιότητας δείγματος</a:t>
            </a:r>
          </a:p>
          <a:p>
            <a:pPr algn="just"/>
            <a:r>
              <a:rPr lang="el-GR" sz="2400" dirty="0" smtClean="0">
                <a:solidFill>
                  <a:srgbClr val="AE3C85"/>
                </a:solidFill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el-GR" sz="2400" dirty="0">
                <a:solidFill>
                  <a:srgbClr val="AE3C85"/>
                </a:solidFill>
              </a:rPr>
              <a:t> </a:t>
            </a:r>
            <a:r>
              <a:rPr lang="el-GR" sz="2400" dirty="0" smtClean="0">
                <a:solidFill>
                  <a:srgbClr val="AE3C85"/>
                </a:solidFill>
              </a:rPr>
              <a:t>Οι αναδειχθείσες συσχετίσεις αποτελούν </a:t>
            </a:r>
            <a:r>
              <a:rPr lang="el-GR" sz="2400" b="1" dirty="0" smtClean="0">
                <a:solidFill>
                  <a:srgbClr val="660033"/>
                </a:solidFill>
              </a:rPr>
              <a:t>«καθολικό φαινόμενο» </a:t>
            </a:r>
            <a:r>
              <a:rPr lang="el-GR" sz="2400" dirty="0" smtClean="0">
                <a:solidFill>
                  <a:srgbClr val="AE3C85"/>
                </a:solidFill>
              </a:rPr>
              <a:t>για όλα τα νανοσύνθετα ΥΚ συστήματα</a:t>
            </a:r>
          </a:p>
        </p:txBody>
      </p:sp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24.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4"/>
          <p:cNvSpPr txBox="1">
            <a:spLocks noChangeArrowheads="1"/>
          </p:cNvSpPr>
          <p:nvPr/>
        </p:nvSpPr>
        <p:spPr bwMode="auto">
          <a:xfrm>
            <a:off x="500063" y="214313"/>
            <a:ext cx="8286750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4400" b="1" dirty="0">
                <a:solidFill>
                  <a:srgbClr val="AE3C85"/>
                </a:solidFill>
                <a:latin typeface="Cambria" pitchFamily="18" charset="0"/>
              </a:rPr>
              <a:t>Σας Ευχαριστώ πολύ για την προσοχή σας!!!</a:t>
            </a:r>
          </a:p>
        </p:txBody>
      </p:sp>
      <p:sp>
        <p:nvSpPr>
          <p:cNvPr id="24579" name="TextBox 5"/>
          <p:cNvSpPr txBox="1">
            <a:spLocks noChangeArrowheads="1"/>
          </p:cNvSpPr>
          <p:nvPr/>
        </p:nvSpPr>
        <p:spPr bwMode="auto">
          <a:xfrm>
            <a:off x="0" y="2000250"/>
            <a:ext cx="91440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400" b="1" u="sng" dirty="0">
                <a:solidFill>
                  <a:srgbClr val="AE3C85"/>
                </a:solidFill>
                <a:latin typeface="Cambria" pitchFamily="18" charset="0"/>
              </a:rPr>
              <a:t>Τριμελής Συμβουλευτική Επιτροπή</a:t>
            </a:r>
            <a:r>
              <a:rPr lang="en-US" sz="2400" b="1" u="sng" dirty="0">
                <a:solidFill>
                  <a:srgbClr val="AE3C85"/>
                </a:solidFill>
                <a:latin typeface="Perpetua" pitchFamily="18" charset="0"/>
              </a:rPr>
              <a:t>:</a:t>
            </a:r>
          </a:p>
          <a:p>
            <a:pPr algn="ctr"/>
            <a:r>
              <a:rPr lang="el-GR" sz="2400" dirty="0">
                <a:latin typeface="Cambria" pitchFamily="18" charset="0"/>
              </a:rPr>
              <a:t>Ιωάννης Λελίδης (κύριος επιβλέπων)</a:t>
            </a:r>
          </a:p>
          <a:p>
            <a:pPr algn="ctr"/>
            <a:r>
              <a:rPr lang="el-GR" sz="2400" dirty="0">
                <a:latin typeface="Cambria" pitchFamily="18" charset="0"/>
              </a:rPr>
              <a:t>Γιάννης Ράπτης</a:t>
            </a:r>
          </a:p>
          <a:p>
            <a:pPr algn="ctr"/>
            <a:r>
              <a:rPr lang="el-GR" sz="2400" dirty="0">
                <a:latin typeface="Cambria" pitchFamily="18" charset="0"/>
              </a:rPr>
              <a:t>Γεώργιος Νούνεσης</a:t>
            </a:r>
          </a:p>
          <a:p>
            <a:pPr algn="ctr"/>
            <a:endParaRPr lang="el-GR" sz="2400" b="1" dirty="0">
              <a:solidFill>
                <a:srgbClr val="002060"/>
              </a:solidFill>
              <a:latin typeface="Cambria" pitchFamily="18" charset="0"/>
            </a:endParaRPr>
          </a:p>
          <a:p>
            <a:pPr algn="ctr"/>
            <a:r>
              <a:rPr lang="el-GR" sz="2400" b="1" u="sng" dirty="0">
                <a:solidFill>
                  <a:srgbClr val="AE3C85"/>
                </a:solidFill>
                <a:latin typeface="Cambria" pitchFamily="18" charset="0"/>
              </a:rPr>
              <a:t>Συνεργάτες</a:t>
            </a:r>
            <a:r>
              <a:rPr lang="en-US" sz="2400" b="1" u="sng" dirty="0">
                <a:solidFill>
                  <a:srgbClr val="AE3C85"/>
                </a:solidFill>
                <a:latin typeface="Perpetua" pitchFamily="18" charset="0"/>
              </a:rPr>
              <a:t>:</a:t>
            </a:r>
          </a:p>
          <a:p>
            <a:pPr algn="ctr"/>
            <a:r>
              <a:rPr lang="el-GR" sz="2400" dirty="0">
                <a:latin typeface="Cambria" pitchFamily="18" charset="0"/>
              </a:rPr>
              <a:t>Δημήτριος Τσιούρβας</a:t>
            </a:r>
            <a:endParaRPr lang="en-US" sz="2400" dirty="0">
              <a:latin typeface="Perpetua" pitchFamily="18" charset="0"/>
            </a:endParaRPr>
          </a:p>
          <a:p>
            <a:pPr algn="ctr"/>
            <a:r>
              <a:rPr lang="en-US" sz="2400" dirty="0" err="1">
                <a:latin typeface="Cambria" pitchFamily="18" charset="0"/>
              </a:rPr>
              <a:t>Samo</a:t>
            </a:r>
            <a:r>
              <a:rPr lang="en-US" sz="2400" dirty="0">
                <a:latin typeface="Cambria" pitchFamily="18" charset="0"/>
              </a:rPr>
              <a:t> </a:t>
            </a:r>
            <a:r>
              <a:rPr lang="en-US" sz="2400" dirty="0" err="1">
                <a:latin typeface="Cambria" pitchFamily="18" charset="0"/>
              </a:rPr>
              <a:t>Kralj</a:t>
            </a:r>
            <a:endParaRPr lang="en-US" sz="2400" dirty="0">
              <a:latin typeface="Cambria" pitchFamily="18" charset="0"/>
            </a:endParaRPr>
          </a:p>
        </p:txBody>
      </p:sp>
      <p:pic>
        <p:nvPicPr>
          <p:cNvPr id="24580" name="Picture 6" descr="inde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857760"/>
            <a:ext cx="3710898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7" descr="index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357827"/>
            <a:ext cx="2386011" cy="102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85720" y="0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281302"/>
                </a:solidFill>
              </a:rPr>
              <a:t>5OO8 + </a:t>
            </a:r>
            <a:r>
              <a:rPr lang="el-GR" sz="2600" dirty="0" smtClean="0">
                <a:solidFill>
                  <a:srgbClr val="281302"/>
                </a:solidFill>
              </a:rPr>
              <a:t>κβαντικές τελείες </a:t>
            </a:r>
            <a:r>
              <a:rPr lang="en-US" sz="2600" dirty="0" err="1" smtClean="0">
                <a:solidFill>
                  <a:srgbClr val="281302"/>
                </a:solidFill>
              </a:rPr>
              <a:t>CdSe</a:t>
            </a:r>
            <a:r>
              <a:rPr lang="en-US" sz="2600" dirty="0" smtClean="0">
                <a:solidFill>
                  <a:srgbClr val="281302"/>
                </a:solidFill>
              </a:rPr>
              <a:t>/</a:t>
            </a:r>
            <a:r>
              <a:rPr lang="en-US" sz="2600" dirty="0" err="1" smtClean="0">
                <a:solidFill>
                  <a:srgbClr val="281302"/>
                </a:solidFill>
              </a:rPr>
              <a:t>ZnS</a:t>
            </a:r>
            <a:r>
              <a:rPr lang="en-US" sz="2600" dirty="0" smtClean="0">
                <a:solidFill>
                  <a:srgbClr val="281302"/>
                </a:solidFill>
              </a:rPr>
              <a:t>:</a:t>
            </a:r>
            <a:endParaRPr lang="el-GR" sz="2600" dirty="0">
              <a:solidFill>
                <a:srgbClr val="28130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71538" y="1500174"/>
            <a:ext cx="1000132" cy="10001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1571604" y="1071546"/>
            <a:ext cx="142876" cy="466416"/>
          </a:xfrm>
          <a:custGeom>
            <a:avLst/>
            <a:gdLst>
              <a:gd name="connsiteX0" fmla="*/ 118785 w 128113"/>
              <a:gd name="connsiteY0" fmla="*/ 0 h 752168"/>
              <a:gd name="connsiteX1" fmla="*/ 74539 w 128113"/>
              <a:gd name="connsiteY1" fmla="*/ 29497 h 752168"/>
              <a:gd name="connsiteX2" fmla="*/ 797 w 128113"/>
              <a:gd name="connsiteY2" fmla="*/ 162233 h 752168"/>
              <a:gd name="connsiteX3" fmla="*/ 15546 w 128113"/>
              <a:gd name="connsiteY3" fmla="*/ 265471 h 752168"/>
              <a:gd name="connsiteX4" fmla="*/ 59791 w 128113"/>
              <a:gd name="connsiteY4" fmla="*/ 280220 h 752168"/>
              <a:gd name="connsiteX5" fmla="*/ 89288 w 128113"/>
              <a:gd name="connsiteY5" fmla="*/ 324465 h 752168"/>
              <a:gd name="connsiteX6" fmla="*/ 74539 w 128113"/>
              <a:gd name="connsiteY6" fmla="*/ 383459 h 752168"/>
              <a:gd name="connsiteX7" fmla="*/ 30294 w 128113"/>
              <a:gd name="connsiteY7" fmla="*/ 398207 h 752168"/>
              <a:gd name="connsiteX8" fmla="*/ 797 w 128113"/>
              <a:gd name="connsiteY8" fmla="*/ 486697 h 752168"/>
              <a:gd name="connsiteX9" fmla="*/ 15546 w 128113"/>
              <a:gd name="connsiteY9" fmla="*/ 560439 h 752168"/>
              <a:gd name="connsiteX10" fmla="*/ 104036 w 128113"/>
              <a:gd name="connsiteY10" fmla="*/ 619433 h 752168"/>
              <a:gd name="connsiteX11" fmla="*/ 118785 w 128113"/>
              <a:gd name="connsiteY11" fmla="*/ 752168 h 7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113" h="752168">
                <a:moveTo>
                  <a:pt x="118785" y="0"/>
                </a:moveTo>
                <a:cubicBezTo>
                  <a:pt x="104036" y="9832"/>
                  <a:pt x="86211" y="16157"/>
                  <a:pt x="74539" y="29497"/>
                </a:cubicBezTo>
                <a:cubicBezTo>
                  <a:pt x="19927" y="91910"/>
                  <a:pt x="21054" y="101465"/>
                  <a:pt x="797" y="162233"/>
                </a:cubicBezTo>
                <a:cubicBezTo>
                  <a:pt x="5713" y="196646"/>
                  <a:pt x="0" y="234379"/>
                  <a:pt x="15546" y="265471"/>
                </a:cubicBezTo>
                <a:cubicBezTo>
                  <a:pt x="22499" y="279376"/>
                  <a:pt x="47652" y="270508"/>
                  <a:pt x="59791" y="280220"/>
                </a:cubicBezTo>
                <a:cubicBezTo>
                  <a:pt x="73632" y="291293"/>
                  <a:pt x="79456" y="309717"/>
                  <a:pt x="89288" y="324465"/>
                </a:cubicBezTo>
                <a:cubicBezTo>
                  <a:pt x="84372" y="344130"/>
                  <a:pt x="87202" y="367631"/>
                  <a:pt x="74539" y="383459"/>
                </a:cubicBezTo>
                <a:cubicBezTo>
                  <a:pt x="64827" y="395598"/>
                  <a:pt x="39330" y="385557"/>
                  <a:pt x="30294" y="398207"/>
                </a:cubicBezTo>
                <a:cubicBezTo>
                  <a:pt x="12222" y="423508"/>
                  <a:pt x="797" y="486697"/>
                  <a:pt x="797" y="486697"/>
                </a:cubicBezTo>
                <a:cubicBezTo>
                  <a:pt x="5713" y="511278"/>
                  <a:pt x="156" y="540652"/>
                  <a:pt x="15546" y="560439"/>
                </a:cubicBezTo>
                <a:cubicBezTo>
                  <a:pt x="37311" y="588422"/>
                  <a:pt x="104036" y="619433"/>
                  <a:pt x="104036" y="619433"/>
                </a:cubicBezTo>
                <a:cubicBezTo>
                  <a:pt x="128113" y="691661"/>
                  <a:pt x="118785" y="648132"/>
                  <a:pt x="118785" y="752168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1928794" y="1357298"/>
            <a:ext cx="471120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 rot="-6840000">
            <a:off x="724877" y="2295547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1571604" y="785794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 rot="2220000">
            <a:off x="2329139" y="1071384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 rot="-6120000">
            <a:off x="2581906" y="1686046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 rot="-3540000">
            <a:off x="2435042" y="2314731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 rot="-2340000">
            <a:off x="904738" y="997305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 rot="-3180000">
            <a:off x="2071506" y="2543460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 rot="-5040000">
            <a:off x="506327" y="1736499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1428728" y="2714620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3071802" y="714356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ΤΟ</a:t>
            </a:r>
            <a:r>
              <a:rPr lang="en-US" sz="2000" b="1" dirty="0" smtClean="0"/>
              <a:t>PO: </a:t>
            </a:r>
            <a:r>
              <a:rPr lang="el-GR" sz="2000" dirty="0" smtClean="0"/>
              <a:t>προάγουν ομοιοροπική πρόσδεση των ΥΚ μορίων στην επιφάνεια των νανοσωματιδίων</a:t>
            </a:r>
            <a:endParaRPr lang="el-GR" sz="2000" dirty="0"/>
          </a:p>
        </p:txBody>
      </p:sp>
      <p:sp>
        <p:nvSpPr>
          <p:cNvPr id="32" name="Freeform 31"/>
          <p:cNvSpPr/>
          <p:nvPr/>
        </p:nvSpPr>
        <p:spPr>
          <a:xfrm>
            <a:off x="1428728" y="2428868"/>
            <a:ext cx="142876" cy="466416"/>
          </a:xfrm>
          <a:custGeom>
            <a:avLst/>
            <a:gdLst>
              <a:gd name="connsiteX0" fmla="*/ 118785 w 128113"/>
              <a:gd name="connsiteY0" fmla="*/ 0 h 752168"/>
              <a:gd name="connsiteX1" fmla="*/ 74539 w 128113"/>
              <a:gd name="connsiteY1" fmla="*/ 29497 h 752168"/>
              <a:gd name="connsiteX2" fmla="*/ 797 w 128113"/>
              <a:gd name="connsiteY2" fmla="*/ 162233 h 752168"/>
              <a:gd name="connsiteX3" fmla="*/ 15546 w 128113"/>
              <a:gd name="connsiteY3" fmla="*/ 265471 h 752168"/>
              <a:gd name="connsiteX4" fmla="*/ 59791 w 128113"/>
              <a:gd name="connsiteY4" fmla="*/ 280220 h 752168"/>
              <a:gd name="connsiteX5" fmla="*/ 89288 w 128113"/>
              <a:gd name="connsiteY5" fmla="*/ 324465 h 752168"/>
              <a:gd name="connsiteX6" fmla="*/ 74539 w 128113"/>
              <a:gd name="connsiteY6" fmla="*/ 383459 h 752168"/>
              <a:gd name="connsiteX7" fmla="*/ 30294 w 128113"/>
              <a:gd name="connsiteY7" fmla="*/ 398207 h 752168"/>
              <a:gd name="connsiteX8" fmla="*/ 797 w 128113"/>
              <a:gd name="connsiteY8" fmla="*/ 486697 h 752168"/>
              <a:gd name="connsiteX9" fmla="*/ 15546 w 128113"/>
              <a:gd name="connsiteY9" fmla="*/ 560439 h 752168"/>
              <a:gd name="connsiteX10" fmla="*/ 104036 w 128113"/>
              <a:gd name="connsiteY10" fmla="*/ 619433 h 752168"/>
              <a:gd name="connsiteX11" fmla="*/ 118785 w 128113"/>
              <a:gd name="connsiteY11" fmla="*/ 752168 h 7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113" h="752168">
                <a:moveTo>
                  <a:pt x="118785" y="0"/>
                </a:moveTo>
                <a:cubicBezTo>
                  <a:pt x="104036" y="9832"/>
                  <a:pt x="86211" y="16157"/>
                  <a:pt x="74539" y="29497"/>
                </a:cubicBezTo>
                <a:cubicBezTo>
                  <a:pt x="19927" y="91910"/>
                  <a:pt x="21054" y="101465"/>
                  <a:pt x="797" y="162233"/>
                </a:cubicBezTo>
                <a:cubicBezTo>
                  <a:pt x="5713" y="196646"/>
                  <a:pt x="0" y="234379"/>
                  <a:pt x="15546" y="265471"/>
                </a:cubicBezTo>
                <a:cubicBezTo>
                  <a:pt x="22499" y="279376"/>
                  <a:pt x="47652" y="270508"/>
                  <a:pt x="59791" y="280220"/>
                </a:cubicBezTo>
                <a:cubicBezTo>
                  <a:pt x="73632" y="291293"/>
                  <a:pt x="79456" y="309717"/>
                  <a:pt x="89288" y="324465"/>
                </a:cubicBezTo>
                <a:cubicBezTo>
                  <a:pt x="84372" y="344130"/>
                  <a:pt x="87202" y="367631"/>
                  <a:pt x="74539" y="383459"/>
                </a:cubicBezTo>
                <a:cubicBezTo>
                  <a:pt x="64827" y="395598"/>
                  <a:pt x="39330" y="385557"/>
                  <a:pt x="30294" y="398207"/>
                </a:cubicBezTo>
                <a:cubicBezTo>
                  <a:pt x="12222" y="423508"/>
                  <a:pt x="797" y="486697"/>
                  <a:pt x="797" y="486697"/>
                </a:cubicBezTo>
                <a:cubicBezTo>
                  <a:pt x="5713" y="511278"/>
                  <a:pt x="156" y="540652"/>
                  <a:pt x="15546" y="560439"/>
                </a:cubicBezTo>
                <a:cubicBezTo>
                  <a:pt x="37311" y="588422"/>
                  <a:pt x="104036" y="619433"/>
                  <a:pt x="104036" y="619433"/>
                </a:cubicBezTo>
                <a:cubicBezTo>
                  <a:pt x="128113" y="691661"/>
                  <a:pt x="118785" y="648132"/>
                  <a:pt x="118785" y="752168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Freeform 32"/>
          <p:cNvSpPr/>
          <p:nvPr/>
        </p:nvSpPr>
        <p:spPr>
          <a:xfrm>
            <a:off x="857224" y="2143116"/>
            <a:ext cx="471120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Freeform 33"/>
          <p:cNvSpPr/>
          <p:nvPr/>
        </p:nvSpPr>
        <p:spPr>
          <a:xfrm rot="1620000">
            <a:off x="2071670" y="1714488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Freeform 34"/>
          <p:cNvSpPr/>
          <p:nvPr/>
        </p:nvSpPr>
        <p:spPr>
          <a:xfrm rot="1620000">
            <a:off x="708571" y="1734257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Freeform 35"/>
          <p:cNvSpPr/>
          <p:nvPr/>
        </p:nvSpPr>
        <p:spPr>
          <a:xfrm rot="3960000">
            <a:off x="1923017" y="2091445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Freeform 36"/>
          <p:cNvSpPr/>
          <p:nvPr/>
        </p:nvSpPr>
        <p:spPr>
          <a:xfrm rot="3960000">
            <a:off x="967292" y="1249983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Freeform 37"/>
          <p:cNvSpPr/>
          <p:nvPr/>
        </p:nvSpPr>
        <p:spPr>
          <a:xfrm rot="3960000">
            <a:off x="1681674" y="2321554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 flipV="1">
            <a:off x="2357422" y="1214422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6" descr="5OO8qdots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357562"/>
            <a:ext cx="3941866" cy="3248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Up-Down Arrow 41"/>
          <p:cNvSpPr/>
          <p:nvPr/>
        </p:nvSpPr>
        <p:spPr>
          <a:xfrm>
            <a:off x="2214546" y="4500570"/>
            <a:ext cx="142876" cy="500066"/>
          </a:xfrm>
          <a:prstGeom prst="upDownArrow">
            <a:avLst/>
          </a:prstGeom>
          <a:solidFill>
            <a:srgbClr val="AE3C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6" name="Rectangle 45"/>
          <p:cNvSpPr/>
          <p:nvPr/>
        </p:nvSpPr>
        <p:spPr>
          <a:xfrm>
            <a:off x="4071934" y="2643182"/>
            <a:ext cx="757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Kyrou et al. Phys. Rev. E 97 (2018)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8" descr="transition_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285992"/>
            <a:ext cx="3769394" cy="3447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85720" y="0"/>
            <a:ext cx="692948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smtClean="0">
                <a:solidFill>
                  <a:srgbClr val="281302"/>
                </a:solidFill>
              </a:rPr>
              <a:t>5OO8 + </a:t>
            </a:r>
            <a:r>
              <a:rPr lang="el-GR" sz="2600" dirty="0" smtClean="0">
                <a:solidFill>
                  <a:srgbClr val="281302"/>
                </a:solidFill>
              </a:rPr>
              <a:t>κβαντικές τελείες </a:t>
            </a:r>
            <a:r>
              <a:rPr lang="en-US" sz="2600" dirty="0" err="1" smtClean="0">
                <a:solidFill>
                  <a:srgbClr val="281302"/>
                </a:solidFill>
              </a:rPr>
              <a:t>CdSe</a:t>
            </a:r>
            <a:r>
              <a:rPr lang="en-US" sz="2600" dirty="0" smtClean="0">
                <a:solidFill>
                  <a:srgbClr val="281302"/>
                </a:solidFill>
              </a:rPr>
              <a:t>/</a:t>
            </a:r>
            <a:r>
              <a:rPr lang="en-US" sz="2600" dirty="0" err="1" smtClean="0">
                <a:solidFill>
                  <a:srgbClr val="281302"/>
                </a:solidFill>
              </a:rPr>
              <a:t>ZnS</a:t>
            </a:r>
            <a:r>
              <a:rPr lang="en-US" sz="2600" dirty="0" smtClean="0">
                <a:solidFill>
                  <a:srgbClr val="281302"/>
                </a:solidFill>
              </a:rPr>
              <a:t>:</a:t>
            </a:r>
            <a:endParaRPr lang="el-GR" sz="2600" dirty="0">
              <a:solidFill>
                <a:srgbClr val="281302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1071538" y="1500174"/>
            <a:ext cx="1000132" cy="1000132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Freeform 7"/>
          <p:cNvSpPr/>
          <p:nvPr/>
        </p:nvSpPr>
        <p:spPr>
          <a:xfrm>
            <a:off x="1571604" y="1071546"/>
            <a:ext cx="142876" cy="466416"/>
          </a:xfrm>
          <a:custGeom>
            <a:avLst/>
            <a:gdLst>
              <a:gd name="connsiteX0" fmla="*/ 118785 w 128113"/>
              <a:gd name="connsiteY0" fmla="*/ 0 h 752168"/>
              <a:gd name="connsiteX1" fmla="*/ 74539 w 128113"/>
              <a:gd name="connsiteY1" fmla="*/ 29497 h 752168"/>
              <a:gd name="connsiteX2" fmla="*/ 797 w 128113"/>
              <a:gd name="connsiteY2" fmla="*/ 162233 h 752168"/>
              <a:gd name="connsiteX3" fmla="*/ 15546 w 128113"/>
              <a:gd name="connsiteY3" fmla="*/ 265471 h 752168"/>
              <a:gd name="connsiteX4" fmla="*/ 59791 w 128113"/>
              <a:gd name="connsiteY4" fmla="*/ 280220 h 752168"/>
              <a:gd name="connsiteX5" fmla="*/ 89288 w 128113"/>
              <a:gd name="connsiteY5" fmla="*/ 324465 h 752168"/>
              <a:gd name="connsiteX6" fmla="*/ 74539 w 128113"/>
              <a:gd name="connsiteY6" fmla="*/ 383459 h 752168"/>
              <a:gd name="connsiteX7" fmla="*/ 30294 w 128113"/>
              <a:gd name="connsiteY7" fmla="*/ 398207 h 752168"/>
              <a:gd name="connsiteX8" fmla="*/ 797 w 128113"/>
              <a:gd name="connsiteY8" fmla="*/ 486697 h 752168"/>
              <a:gd name="connsiteX9" fmla="*/ 15546 w 128113"/>
              <a:gd name="connsiteY9" fmla="*/ 560439 h 752168"/>
              <a:gd name="connsiteX10" fmla="*/ 104036 w 128113"/>
              <a:gd name="connsiteY10" fmla="*/ 619433 h 752168"/>
              <a:gd name="connsiteX11" fmla="*/ 118785 w 128113"/>
              <a:gd name="connsiteY11" fmla="*/ 752168 h 7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113" h="752168">
                <a:moveTo>
                  <a:pt x="118785" y="0"/>
                </a:moveTo>
                <a:cubicBezTo>
                  <a:pt x="104036" y="9832"/>
                  <a:pt x="86211" y="16157"/>
                  <a:pt x="74539" y="29497"/>
                </a:cubicBezTo>
                <a:cubicBezTo>
                  <a:pt x="19927" y="91910"/>
                  <a:pt x="21054" y="101465"/>
                  <a:pt x="797" y="162233"/>
                </a:cubicBezTo>
                <a:cubicBezTo>
                  <a:pt x="5713" y="196646"/>
                  <a:pt x="0" y="234379"/>
                  <a:pt x="15546" y="265471"/>
                </a:cubicBezTo>
                <a:cubicBezTo>
                  <a:pt x="22499" y="279376"/>
                  <a:pt x="47652" y="270508"/>
                  <a:pt x="59791" y="280220"/>
                </a:cubicBezTo>
                <a:cubicBezTo>
                  <a:pt x="73632" y="291293"/>
                  <a:pt x="79456" y="309717"/>
                  <a:pt x="89288" y="324465"/>
                </a:cubicBezTo>
                <a:cubicBezTo>
                  <a:pt x="84372" y="344130"/>
                  <a:pt x="87202" y="367631"/>
                  <a:pt x="74539" y="383459"/>
                </a:cubicBezTo>
                <a:cubicBezTo>
                  <a:pt x="64827" y="395598"/>
                  <a:pt x="39330" y="385557"/>
                  <a:pt x="30294" y="398207"/>
                </a:cubicBezTo>
                <a:cubicBezTo>
                  <a:pt x="12222" y="423508"/>
                  <a:pt x="797" y="486697"/>
                  <a:pt x="797" y="486697"/>
                </a:cubicBezTo>
                <a:cubicBezTo>
                  <a:pt x="5713" y="511278"/>
                  <a:pt x="156" y="540652"/>
                  <a:pt x="15546" y="560439"/>
                </a:cubicBezTo>
                <a:cubicBezTo>
                  <a:pt x="37311" y="588422"/>
                  <a:pt x="104036" y="619433"/>
                  <a:pt x="104036" y="619433"/>
                </a:cubicBezTo>
                <a:cubicBezTo>
                  <a:pt x="128113" y="691661"/>
                  <a:pt x="118785" y="648132"/>
                  <a:pt x="118785" y="752168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Freeform 14"/>
          <p:cNvSpPr/>
          <p:nvPr/>
        </p:nvSpPr>
        <p:spPr>
          <a:xfrm>
            <a:off x="1928794" y="1357298"/>
            <a:ext cx="471120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Oval 20"/>
          <p:cNvSpPr/>
          <p:nvPr/>
        </p:nvSpPr>
        <p:spPr>
          <a:xfrm rot="-6840000">
            <a:off x="724877" y="2295547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1571604" y="785794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Oval 22"/>
          <p:cNvSpPr/>
          <p:nvPr/>
        </p:nvSpPr>
        <p:spPr>
          <a:xfrm rot="2220000">
            <a:off x="2329139" y="1071384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Oval 24"/>
          <p:cNvSpPr/>
          <p:nvPr/>
        </p:nvSpPr>
        <p:spPr>
          <a:xfrm rot="-6120000">
            <a:off x="2581906" y="1686046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Oval 25"/>
          <p:cNvSpPr/>
          <p:nvPr/>
        </p:nvSpPr>
        <p:spPr>
          <a:xfrm rot="-3540000">
            <a:off x="2435042" y="2314731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 rot="-2340000">
            <a:off x="904738" y="997305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Oval 27"/>
          <p:cNvSpPr/>
          <p:nvPr/>
        </p:nvSpPr>
        <p:spPr>
          <a:xfrm rot="-3180000">
            <a:off x="2071506" y="2543460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Oval 28"/>
          <p:cNvSpPr/>
          <p:nvPr/>
        </p:nvSpPr>
        <p:spPr>
          <a:xfrm rot="-5040000">
            <a:off x="506327" y="1736499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Oval 29"/>
          <p:cNvSpPr/>
          <p:nvPr/>
        </p:nvSpPr>
        <p:spPr>
          <a:xfrm>
            <a:off x="1428728" y="2714620"/>
            <a:ext cx="142876" cy="428628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Freeform 31"/>
          <p:cNvSpPr/>
          <p:nvPr/>
        </p:nvSpPr>
        <p:spPr>
          <a:xfrm>
            <a:off x="1428728" y="2428868"/>
            <a:ext cx="142876" cy="466416"/>
          </a:xfrm>
          <a:custGeom>
            <a:avLst/>
            <a:gdLst>
              <a:gd name="connsiteX0" fmla="*/ 118785 w 128113"/>
              <a:gd name="connsiteY0" fmla="*/ 0 h 752168"/>
              <a:gd name="connsiteX1" fmla="*/ 74539 w 128113"/>
              <a:gd name="connsiteY1" fmla="*/ 29497 h 752168"/>
              <a:gd name="connsiteX2" fmla="*/ 797 w 128113"/>
              <a:gd name="connsiteY2" fmla="*/ 162233 h 752168"/>
              <a:gd name="connsiteX3" fmla="*/ 15546 w 128113"/>
              <a:gd name="connsiteY3" fmla="*/ 265471 h 752168"/>
              <a:gd name="connsiteX4" fmla="*/ 59791 w 128113"/>
              <a:gd name="connsiteY4" fmla="*/ 280220 h 752168"/>
              <a:gd name="connsiteX5" fmla="*/ 89288 w 128113"/>
              <a:gd name="connsiteY5" fmla="*/ 324465 h 752168"/>
              <a:gd name="connsiteX6" fmla="*/ 74539 w 128113"/>
              <a:gd name="connsiteY6" fmla="*/ 383459 h 752168"/>
              <a:gd name="connsiteX7" fmla="*/ 30294 w 128113"/>
              <a:gd name="connsiteY7" fmla="*/ 398207 h 752168"/>
              <a:gd name="connsiteX8" fmla="*/ 797 w 128113"/>
              <a:gd name="connsiteY8" fmla="*/ 486697 h 752168"/>
              <a:gd name="connsiteX9" fmla="*/ 15546 w 128113"/>
              <a:gd name="connsiteY9" fmla="*/ 560439 h 752168"/>
              <a:gd name="connsiteX10" fmla="*/ 104036 w 128113"/>
              <a:gd name="connsiteY10" fmla="*/ 619433 h 752168"/>
              <a:gd name="connsiteX11" fmla="*/ 118785 w 128113"/>
              <a:gd name="connsiteY11" fmla="*/ 752168 h 752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8113" h="752168">
                <a:moveTo>
                  <a:pt x="118785" y="0"/>
                </a:moveTo>
                <a:cubicBezTo>
                  <a:pt x="104036" y="9832"/>
                  <a:pt x="86211" y="16157"/>
                  <a:pt x="74539" y="29497"/>
                </a:cubicBezTo>
                <a:cubicBezTo>
                  <a:pt x="19927" y="91910"/>
                  <a:pt x="21054" y="101465"/>
                  <a:pt x="797" y="162233"/>
                </a:cubicBezTo>
                <a:cubicBezTo>
                  <a:pt x="5713" y="196646"/>
                  <a:pt x="0" y="234379"/>
                  <a:pt x="15546" y="265471"/>
                </a:cubicBezTo>
                <a:cubicBezTo>
                  <a:pt x="22499" y="279376"/>
                  <a:pt x="47652" y="270508"/>
                  <a:pt x="59791" y="280220"/>
                </a:cubicBezTo>
                <a:cubicBezTo>
                  <a:pt x="73632" y="291293"/>
                  <a:pt x="79456" y="309717"/>
                  <a:pt x="89288" y="324465"/>
                </a:cubicBezTo>
                <a:cubicBezTo>
                  <a:pt x="84372" y="344130"/>
                  <a:pt x="87202" y="367631"/>
                  <a:pt x="74539" y="383459"/>
                </a:cubicBezTo>
                <a:cubicBezTo>
                  <a:pt x="64827" y="395598"/>
                  <a:pt x="39330" y="385557"/>
                  <a:pt x="30294" y="398207"/>
                </a:cubicBezTo>
                <a:cubicBezTo>
                  <a:pt x="12222" y="423508"/>
                  <a:pt x="797" y="486697"/>
                  <a:pt x="797" y="486697"/>
                </a:cubicBezTo>
                <a:cubicBezTo>
                  <a:pt x="5713" y="511278"/>
                  <a:pt x="156" y="540652"/>
                  <a:pt x="15546" y="560439"/>
                </a:cubicBezTo>
                <a:cubicBezTo>
                  <a:pt x="37311" y="588422"/>
                  <a:pt x="104036" y="619433"/>
                  <a:pt x="104036" y="619433"/>
                </a:cubicBezTo>
                <a:cubicBezTo>
                  <a:pt x="128113" y="691661"/>
                  <a:pt x="118785" y="648132"/>
                  <a:pt x="118785" y="752168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Freeform 32"/>
          <p:cNvSpPr/>
          <p:nvPr/>
        </p:nvSpPr>
        <p:spPr>
          <a:xfrm>
            <a:off x="857224" y="2143116"/>
            <a:ext cx="471120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Freeform 33"/>
          <p:cNvSpPr/>
          <p:nvPr/>
        </p:nvSpPr>
        <p:spPr>
          <a:xfrm rot="1620000">
            <a:off x="2071670" y="1714488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Freeform 34"/>
          <p:cNvSpPr/>
          <p:nvPr/>
        </p:nvSpPr>
        <p:spPr>
          <a:xfrm rot="1620000">
            <a:off x="708571" y="1734257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Freeform 35"/>
          <p:cNvSpPr/>
          <p:nvPr/>
        </p:nvSpPr>
        <p:spPr>
          <a:xfrm rot="3960000">
            <a:off x="1923017" y="2091445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Freeform 36"/>
          <p:cNvSpPr/>
          <p:nvPr/>
        </p:nvSpPr>
        <p:spPr>
          <a:xfrm rot="3960000">
            <a:off x="967292" y="1249983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8" name="Freeform 37"/>
          <p:cNvSpPr/>
          <p:nvPr/>
        </p:nvSpPr>
        <p:spPr>
          <a:xfrm rot="3960000">
            <a:off x="1681674" y="2321554"/>
            <a:ext cx="500066" cy="409320"/>
          </a:xfrm>
          <a:custGeom>
            <a:avLst/>
            <a:gdLst>
              <a:gd name="connsiteX0" fmla="*/ 12932 w 471120"/>
              <a:gd name="connsiteY0" fmla="*/ 383458 h 409320"/>
              <a:gd name="connsiteX1" fmla="*/ 57177 w 471120"/>
              <a:gd name="connsiteY1" fmla="*/ 294968 h 409320"/>
              <a:gd name="connsiteX2" fmla="*/ 71926 w 471120"/>
              <a:gd name="connsiteY2" fmla="*/ 250723 h 409320"/>
              <a:gd name="connsiteX3" fmla="*/ 116171 w 471120"/>
              <a:gd name="connsiteY3" fmla="*/ 235974 h 409320"/>
              <a:gd name="connsiteX4" fmla="*/ 204661 w 471120"/>
              <a:gd name="connsiteY4" fmla="*/ 221226 h 409320"/>
              <a:gd name="connsiteX5" fmla="*/ 248906 w 471120"/>
              <a:gd name="connsiteY5" fmla="*/ 206477 h 409320"/>
              <a:gd name="connsiteX6" fmla="*/ 293151 w 471120"/>
              <a:gd name="connsiteY6" fmla="*/ 117987 h 409320"/>
              <a:gd name="connsiteX7" fmla="*/ 381642 w 471120"/>
              <a:gd name="connsiteY7" fmla="*/ 88490 h 409320"/>
              <a:gd name="connsiteX8" fmla="*/ 455384 w 471120"/>
              <a:gd name="connsiteY8" fmla="*/ 73742 h 409320"/>
              <a:gd name="connsiteX9" fmla="*/ 455384 w 471120"/>
              <a:gd name="connsiteY9" fmla="*/ 0 h 409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1120" h="409320">
                <a:moveTo>
                  <a:pt x="12932" y="383458"/>
                </a:moveTo>
                <a:cubicBezTo>
                  <a:pt x="49999" y="272254"/>
                  <a:pt x="0" y="409320"/>
                  <a:pt x="57177" y="294968"/>
                </a:cubicBezTo>
                <a:cubicBezTo>
                  <a:pt x="64130" y="281063"/>
                  <a:pt x="60933" y="261716"/>
                  <a:pt x="71926" y="250723"/>
                </a:cubicBezTo>
                <a:cubicBezTo>
                  <a:pt x="82919" y="239730"/>
                  <a:pt x="100995" y="239346"/>
                  <a:pt x="116171" y="235974"/>
                </a:cubicBezTo>
                <a:cubicBezTo>
                  <a:pt x="145362" y="229487"/>
                  <a:pt x="175164" y="226142"/>
                  <a:pt x="204661" y="221226"/>
                </a:cubicBezTo>
                <a:cubicBezTo>
                  <a:pt x="219409" y="216310"/>
                  <a:pt x="237913" y="217470"/>
                  <a:pt x="248906" y="206477"/>
                </a:cubicBezTo>
                <a:cubicBezTo>
                  <a:pt x="299796" y="155587"/>
                  <a:pt x="220216" y="163571"/>
                  <a:pt x="293151" y="117987"/>
                </a:cubicBezTo>
                <a:cubicBezTo>
                  <a:pt x="319517" y="101508"/>
                  <a:pt x="351153" y="94588"/>
                  <a:pt x="381642" y="88490"/>
                </a:cubicBezTo>
                <a:cubicBezTo>
                  <a:pt x="406223" y="83574"/>
                  <a:pt x="439336" y="92999"/>
                  <a:pt x="455384" y="73742"/>
                </a:cubicBezTo>
                <a:cubicBezTo>
                  <a:pt x="471120" y="54859"/>
                  <a:pt x="455384" y="24581"/>
                  <a:pt x="455384" y="0"/>
                </a:cubicBezTo>
              </a:path>
            </a:pathLst>
          </a:custGeom>
          <a:ln>
            <a:solidFill>
              <a:schemeClr val="tx1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0" name="Straight Arrow Connector 39"/>
          <p:cNvCxnSpPr/>
          <p:nvPr/>
        </p:nvCxnSpPr>
        <p:spPr>
          <a:xfrm rot="16200000" flipH="1" flipV="1">
            <a:off x="2357422" y="1214422"/>
            <a:ext cx="642942" cy="500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Down Arrow 43"/>
          <p:cNvSpPr/>
          <p:nvPr/>
        </p:nvSpPr>
        <p:spPr>
          <a:xfrm>
            <a:off x="7286644" y="1785926"/>
            <a:ext cx="214314" cy="1285884"/>
          </a:xfrm>
          <a:prstGeom prst="down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TextBox 44"/>
          <p:cNvSpPr txBox="1"/>
          <p:nvPr/>
        </p:nvSpPr>
        <p:spPr>
          <a:xfrm>
            <a:off x="4572000" y="1000108"/>
            <a:ext cx="40719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Μονότονη</a:t>
            </a:r>
            <a:r>
              <a:rPr lang="el-GR" sz="2000" dirty="0" smtClean="0"/>
              <a:t> </a:t>
            </a:r>
            <a:r>
              <a:rPr lang="el-GR" sz="2000" b="1" dirty="0" smtClean="0"/>
              <a:t>μείωση Τ</a:t>
            </a:r>
            <a:r>
              <a:rPr lang="el-GR" sz="2000" b="1" baseline="-25000" dirty="0" smtClean="0"/>
              <a:t>Ι Ν</a:t>
            </a:r>
            <a:r>
              <a:rPr lang="el-GR" sz="2000" b="1" dirty="0" smtClean="0"/>
              <a:t> </a:t>
            </a:r>
            <a:r>
              <a:rPr lang="el-GR" sz="2000" dirty="0" smtClean="0"/>
              <a:t>με τη συγκέντρωση των νανοσωματιδίων</a:t>
            </a:r>
            <a:endParaRPr lang="el-GR" sz="2000" dirty="0"/>
          </a:p>
        </p:txBody>
      </p:sp>
      <p:sp>
        <p:nvSpPr>
          <p:cNvPr id="39" name="Rectangle 38"/>
          <p:cNvSpPr/>
          <p:nvPr/>
        </p:nvSpPr>
        <p:spPr>
          <a:xfrm>
            <a:off x="357158" y="4714884"/>
            <a:ext cx="75723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/>
              <a:t>Kyrou et al. Phys. Rev. E 97 (2018)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8858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N</a:t>
            </a:r>
            <a:r>
              <a:rPr lang="el-GR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ηματική Φάση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: T</a:t>
            </a:r>
            <a:r>
              <a:rPr lang="el-GR" sz="28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ΙΝ</a:t>
            </a:r>
            <a:r>
              <a:rPr lang="el-GR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– Τ = 1Κ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 </a:t>
            </a:r>
            <a:r>
              <a:rPr lang="el-GR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 (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P</a:t>
            </a:r>
            <a:r>
              <a:rPr lang="en-US" sz="2800" baseline="-250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3</a:t>
            </a:r>
            <a:r>
              <a:rPr lang="en-US" sz="2800" dirty="0" smtClean="0">
                <a:solidFill>
                  <a:schemeClr val="accent1">
                    <a:lumMod val="25000"/>
                  </a:schemeClr>
                </a:solidFill>
                <a:latin typeface="+mj-lt"/>
              </a:rPr>
              <a:t>) </a:t>
            </a:r>
            <a:endParaRPr lang="el-GR" sz="28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</p:txBody>
      </p:sp>
      <p:pic>
        <p:nvPicPr>
          <p:cNvPr id="5" name="Picture 4" descr="2 5oo8 (RHEOL)+0.1% PFS PLANAR0003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1802" y="1142984"/>
            <a:ext cx="2952769" cy="2214578"/>
          </a:xfrm>
          <a:prstGeom prst="rect">
            <a:avLst/>
          </a:prstGeom>
        </p:spPr>
      </p:pic>
      <p:pic>
        <p:nvPicPr>
          <p:cNvPr id="6" name="Picture 5" descr="5oo8 (RHEOL)+0.25% PFS PLANAR0004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91231" y="1142984"/>
            <a:ext cx="2952769" cy="2214578"/>
          </a:xfrm>
          <a:prstGeom prst="rect">
            <a:avLst/>
          </a:prstGeom>
        </p:spPr>
      </p:pic>
      <p:pic>
        <p:nvPicPr>
          <p:cNvPr id="7" name="Picture 6" descr="5oo8 (RHEOL)+0.5% PFS PLANAR0004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786190"/>
            <a:ext cx="3000364" cy="2250275"/>
          </a:xfrm>
          <a:prstGeom prst="rect">
            <a:avLst/>
          </a:prstGeom>
        </p:spPr>
      </p:pic>
      <p:pic>
        <p:nvPicPr>
          <p:cNvPr id="8" name="Picture 7" descr="5OO8(RHEOL) + 1% PFS _PLANAR0004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71802" y="3786190"/>
            <a:ext cx="2952770" cy="2214578"/>
          </a:xfrm>
          <a:prstGeom prst="rect">
            <a:avLst/>
          </a:prstGeom>
        </p:spPr>
      </p:pic>
      <p:pic>
        <p:nvPicPr>
          <p:cNvPr id="9" name="Picture 8" descr="5OO8(RHEOL) + 2.5% PFS _PLANAR0004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91231" y="3786190"/>
            <a:ext cx="2952769" cy="221457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0" y="6215082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smtClean="0">
                <a:solidFill>
                  <a:srgbClr val="660033"/>
                </a:solidFill>
              </a:rPr>
              <a:t>Πάνω αριστερά προς κάτω δεξιά</a:t>
            </a:r>
            <a:r>
              <a:rPr lang="en-US" sz="2000" dirty="0" smtClean="0">
                <a:solidFill>
                  <a:srgbClr val="660033"/>
                </a:solidFill>
              </a:rPr>
              <a:t>: 0%, 0.1%, 0.25%, 0.5%, 1% &amp; 2.5% PFS</a:t>
            </a:r>
            <a:endParaRPr lang="el-GR" sz="2000" dirty="0">
              <a:solidFill>
                <a:srgbClr val="660033"/>
              </a:solidFill>
            </a:endParaRPr>
          </a:p>
        </p:txBody>
      </p:sp>
      <p:pic>
        <p:nvPicPr>
          <p:cNvPr id="12" name="Picture 11" descr="5OO8 Pure Planar0003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1142984"/>
            <a:ext cx="3000364" cy="225027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5720" y="71435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= 0 κ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240" y="71435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= -1.15 κ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29356" y="714356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= -2.2κ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282" y="335756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 =-2.3 κ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14678" y="335756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= -1.19 κ</a:t>
            </a:r>
            <a:endParaRPr lang="el-GR" sz="2400" dirty="0">
              <a:solidFill>
                <a:srgbClr val="AE3C85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56" y="3357562"/>
            <a:ext cx="271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 smtClean="0">
                <a:solidFill>
                  <a:srgbClr val="AE3C85"/>
                </a:solidFill>
              </a:rPr>
              <a:t>ΔΤ</a:t>
            </a:r>
            <a:r>
              <a:rPr lang="el-GR" sz="2400" baseline="-25000" dirty="0" smtClean="0">
                <a:solidFill>
                  <a:srgbClr val="AE3C85"/>
                </a:solidFill>
              </a:rPr>
              <a:t>ΙΝ </a:t>
            </a:r>
            <a:r>
              <a:rPr lang="el-GR" sz="2400" dirty="0" smtClean="0">
                <a:solidFill>
                  <a:srgbClr val="AE3C85"/>
                </a:solidFill>
              </a:rPr>
              <a:t>= -1.1 κ</a:t>
            </a:r>
            <a:endParaRPr lang="el-GR" sz="2400" dirty="0">
              <a:solidFill>
                <a:srgbClr val="AE3C8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der_parameter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46"/>
            <a:ext cx="6500858" cy="503573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858000" y="185736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/>
              <a:t> 0% PFS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70C0"/>
                </a:solidFill>
              </a:rPr>
              <a:t>0.1% PFS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92D050"/>
                </a:solidFill>
              </a:rPr>
              <a:t>1% PFS</a:t>
            </a:r>
          </a:p>
          <a:p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FF66FF"/>
                </a:solidFill>
              </a:rPr>
              <a:t>2.3% PFS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 5% PFS</a:t>
            </a:r>
          </a:p>
          <a:p>
            <a:r>
              <a:rPr lang="en-US" sz="2400" b="1" dirty="0" smtClean="0">
                <a:solidFill>
                  <a:srgbClr val="FFC000"/>
                </a:solidFill>
              </a:rPr>
              <a:t> 6.6% PFS</a:t>
            </a:r>
            <a:endParaRPr lang="el-GR" sz="24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142852"/>
            <a:ext cx="85010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000" dirty="0" smtClean="0"/>
              <a:t>Παράμετρος τάξης </a:t>
            </a:r>
            <a:endParaRPr lang="el-GR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Director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000108"/>
            <a:ext cx="2714644" cy="22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indexXX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4000504"/>
            <a:ext cx="1852557" cy="1571636"/>
          </a:xfrm>
          <a:prstGeom prst="rect">
            <a:avLst/>
          </a:prstGeom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142976" y="5715016"/>
          <a:ext cx="13843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tion" r:id="rId6" imgW="761669" imgH="228501" progId="Equation.3">
                  <p:embed/>
                </p:oleObj>
              </mc:Choice>
              <mc:Fallback>
                <p:oleObj name="Equation" r:id="rId6" imgW="761669" imgH="228501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2976" y="5715016"/>
                        <a:ext cx="1384300" cy="495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57158" y="214290"/>
            <a:ext cx="8001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Τάξη προσανατολισμού</a:t>
            </a:r>
            <a:endParaRPr lang="el-GR" sz="2600" dirty="0"/>
          </a:p>
        </p:txBody>
      </p:sp>
      <p:pic>
        <p:nvPicPr>
          <p:cNvPr id="15" name="Picture 14" descr="opge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57686" y="2786058"/>
            <a:ext cx="44518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4857752" y="1142984"/>
          <a:ext cx="3507227" cy="7858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9" imgW="1866600" imgH="419040" progId="Equation.3">
                  <p:embed/>
                </p:oleObj>
              </mc:Choice>
              <mc:Fallback>
                <p:oleObj name="Equation" r:id="rId9" imgW="186660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52" y="1142984"/>
                        <a:ext cx="3507227" cy="78581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3366"/>
                        </a:solidFill>
                        <a:prstDash val="sysDot"/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53234" y="6492875"/>
            <a:ext cx="2090766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2.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009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500826" y="1571612"/>
            <a:ext cx="2643174" cy="41434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/>
          <p:cNvSpPr txBox="1"/>
          <p:nvPr/>
        </p:nvSpPr>
        <p:spPr>
          <a:xfrm>
            <a:off x="6286512" y="1571612"/>
            <a:ext cx="3000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200" b="1" dirty="0" smtClean="0">
                <a:solidFill>
                  <a:srgbClr val="FFFF99"/>
                </a:solidFill>
              </a:rPr>
              <a:t>Α.Φ. 1</a:t>
            </a:r>
            <a:r>
              <a:rPr lang="el-GR" sz="2200" b="1" baseline="30000" dirty="0" smtClean="0">
                <a:solidFill>
                  <a:srgbClr val="FFFF99"/>
                </a:solidFill>
              </a:rPr>
              <a:t>ης </a:t>
            </a:r>
            <a:r>
              <a:rPr lang="el-GR" sz="2200" b="1" dirty="0" smtClean="0">
                <a:solidFill>
                  <a:srgbClr val="FFFF99"/>
                </a:solidFill>
              </a:rPr>
              <a:t>τάξης</a:t>
            </a:r>
            <a:r>
              <a:rPr lang="en-US" sz="2200" b="1" dirty="0" smtClean="0">
                <a:solidFill>
                  <a:srgbClr val="FFFF99"/>
                </a:solidFill>
              </a:rPr>
              <a:t>:</a:t>
            </a:r>
          </a:p>
          <a:p>
            <a:pPr algn="ctr"/>
            <a:r>
              <a:rPr lang="el-GR" sz="2200" b="1" dirty="0" smtClean="0">
                <a:solidFill>
                  <a:srgbClr val="E1A9CD"/>
                </a:solidFill>
              </a:rPr>
              <a:t>Λανθάνουσα Θερμότητα</a:t>
            </a:r>
          </a:p>
          <a:p>
            <a:pPr algn="ctr"/>
            <a:endParaRPr lang="el-GR" sz="2200" dirty="0" smtClean="0">
              <a:solidFill>
                <a:srgbClr val="E1A9CD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E1A9CD"/>
                </a:solidFill>
              </a:rPr>
              <a:t> Θερμοκρασία μετάπτωσης Τ</a:t>
            </a:r>
            <a:r>
              <a:rPr lang="el-GR" sz="2200" baseline="-25000" dirty="0" smtClean="0">
                <a:solidFill>
                  <a:srgbClr val="E1A9CD"/>
                </a:solidFill>
              </a:rPr>
              <a:t>ΙΝ</a:t>
            </a:r>
          </a:p>
          <a:p>
            <a:pPr algn="ctr"/>
            <a:endParaRPr lang="en-US" sz="2200" dirty="0" smtClean="0">
              <a:solidFill>
                <a:srgbClr val="E1A9CD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n-US" sz="2200" dirty="0">
                <a:solidFill>
                  <a:srgbClr val="E1A9CD"/>
                </a:solidFill>
              </a:rPr>
              <a:t> </a:t>
            </a:r>
            <a:r>
              <a:rPr lang="el-GR" sz="2200" dirty="0" smtClean="0">
                <a:solidFill>
                  <a:srgbClr val="E1A9CD"/>
                </a:solidFill>
              </a:rPr>
              <a:t>Συνύπαρξη 2 φάσεων</a:t>
            </a:r>
          </a:p>
          <a:p>
            <a:pPr algn="ctr"/>
            <a:endParaRPr lang="el-GR" sz="2200" dirty="0" smtClean="0">
              <a:solidFill>
                <a:srgbClr val="E1A9CD"/>
              </a:solidFill>
            </a:endParaRPr>
          </a:p>
          <a:p>
            <a:pPr algn="ctr">
              <a:buFont typeface="Wingdings" pitchFamily="2" charset="2"/>
              <a:buChar char="ü"/>
            </a:pPr>
            <a:r>
              <a:rPr lang="el-GR" sz="2200" dirty="0" smtClean="0">
                <a:solidFill>
                  <a:srgbClr val="E1A9CD"/>
                </a:solidFill>
              </a:rPr>
              <a:t>Υστέρηση </a:t>
            </a:r>
          </a:p>
          <a:p>
            <a:pPr algn="ctr"/>
            <a:r>
              <a:rPr lang="el-GR" sz="2200" dirty="0" smtClean="0">
                <a:solidFill>
                  <a:srgbClr val="E1A9CD"/>
                </a:solidFill>
              </a:rPr>
              <a:t>Τ</a:t>
            </a:r>
            <a:r>
              <a:rPr lang="en-US" sz="2200" baseline="-25000" dirty="0" err="1" smtClean="0">
                <a:solidFill>
                  <a:srgbClr val="E1A9CD"/>
                </a:solidFill>
              </a:rPr>
              <a:t>hys</a:t>
            </a:r>
            <a:r>
              <a:rPr lang="en-US" sz="2200" dirty="0" smtClean="0">
                <a:solidFill>
                  <a:srgbClr val="E1A9CD"/>
                </a:solidFill>
              </a:rPr>
              <a:t> = T</a:t>
            </a:r>
            <a:r>
              <a:rPr lang="en-US" sz="2200" baseline="-25000" dirty="0" smtClean="0">
                <a:solidFill>
                  <a:srgbClr val="E1A9CD"/>
                </a:solidFill>
              </a:rPr>
              <a:t>IN</a:t>
            </a:r>
            <a:r>
              <a:rPr lang="el-GR" sz="2200" baseline="30000" dirty="0" smtClean="0">
                <a:solidFill>
                  <a:srgbClr val="E1A9CD"/>
                </a:solidFill>
              </a:rPr>
              <a:t>Θερμ.</a:t>
            </a:r>
            <a:r>
              <a:rPr lang="el-GR" sz="2200" dirty="0" smtClean="0">
                <a:solidFill>
                  <a:srgbClr val="E1A9CD"/>
                </a:solidFill>
              </a:rPr>
              <a:t> - </a:t>
            </a:r>
            <a:r>
              <a:rPr lang="en-US" sz="2200" dirty="0" smtClean="0">
                <a:solidFill>
                  <a:srgbClr val="E1A9CD"/>
                </a:solidFill>
              </a:rPr>
              <a:t>T</a:t>
            </a:r>
            <a:r>
              <a:rPr lang="en-US" sz="2200" baseline="-25000" dirty="0" smtClean="0">
                <a:solidFill>
                  <a:srgbClr val="E1A9CD"/>
                </a:solidFill>
              </a:rPr>
              <a:t>IN</a:t>
            </a:r>
            <a:r>
              <a:rPr lang="el-GR" sz="2200" baseline="30000" dirty="0" smtClean="0">
                <a:solidFill>
                  <a:srgbClr val="E1A9CD"/>
                </a:solidFill>
              </a:rPr>
              <a:t>Ψύξη</a:t>
            </a:r>
            <a:r>
              <a:rPr lang="el-GR" sz="2200" dirty="0" smtClean="0">
                <a:solidFill>
                  <a:srgbClr val="E1A9CD"/>
                </a:solidFill>
              </a:rPr>
              <a:t> </a:t>
            </a:r>
            <a:endParaRPr lang="el-GR" sz="2200" dirty="0">
              <a:solidFill>
                <a:srgbClr val="E1A9CD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/>
              <a:t>3.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cryst 80p80b x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928934"/>
            <a:ext cx="2688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492919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CRYSTAL        </a:t>
            </a:r>
            <a:r>
              <a:rPr lang="el-GR" dirty="0" smtClean="0">
                <a:latin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</a:rPr>
              <a:t>SMECTIC-C       </a:t>
            </a:r>
            <a:r>
              <a:rPr lang="el-GR" dirty="0" smtClean="0">
                <a:latin typeface="Calibri" pitchFamily="34" charset="0"/>
              </a:rPr>
              <a:t>      </a:t>
            </a:r>
            <a:r>
              <a:rPr lang="en-US" dirty="0" smtClean="0">
                <a:latin typeface="Calibri" pitchFamily="34" charset="0"/>
              </a:rPr>
              <a:t>SMECTIC-A                 NEMATIC                                </a:t>
            </a:r>
            <a:r>
              <a:rPr lang="el-GR" dirty="0" smtClean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 ISOTROPIC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54797"/>
              </p:ext>
            </p:extLst>
          </p:nvPr>
        </p:nvGraphicFramePr>
        <p:xfrm>
          <a:off x="1571604" y="1214422"/>
          <a:ext cx="5715040" cy="12347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CS ChemDraw Drawing" r:id="rId4" imgW="4232180" imgH="914346" progId="">
                  <p:embed/>
                </p:oleObj>
              </mc:Choice>
              <mc:Fallback>
                <p:oleObj name="CS ChemDraw Drawing" r:id="rId4" imgW="4232180" imgH="91434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604" y="1214422"/>
                        <a:ext cx="5715040" cy="12347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5OO8 Pure Planar000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928934"/>
            <a:ext cx="2667017" cy="2000264"/>
          </a:xfrm>
          <a:prstGeom prst="rect">
            <a:avLst/>
          </a:prstGeom>
        </p:spPr>
      </p:pic>
      <p:pic>
        <p:nvPicPr>
          <p:cNvPr id="17" name="Picture 16" descr="5OO8 Pure Planar0008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928934"/>
            <a:ext cx="2667017" cy="2000264"/>
          </a:xfrm>
          <a:prstGeom prst="rect">
            <a:avLst/>
          </a:prstGeom>
        </p:spPr>
      </p:pic>
      <p:pic>
        <p:nvPicPr>
          <p:cNvPr id="18" name="Picture 17" descr="5OO8 Pure Planar0007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286248" y="2928934"/>
            <a:ext cx="2667016" cy="2000263"/>
          </a:xfrm>
          <a:prstGeom prst="rect">
            <a:avLst/>
          </a:prstGeom>
        </p:spPr>
      </p:pic>
      <p:pic>
        <p:nvPicPr>
          <p:cNvPr id="21" name="Picture 20" descr="2 5oo8 (RHEOL)+0.1% PFS PLANAR0001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6179355" y="3178967"/>
            <a:ext cx="2000264" cy="1500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500958" y="2928934"/>
            <a:ext cx="1643042" cy="2000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4" name="TextBox 43"/>
          <p:cNvSpPr txBox="1"/>
          <p:nvPr/>
        </p:nvSpPr>
        <p:spPr>
          <a:xfrm>
            <a:off x="214282" y="214290"/>
            <a:ext cx="8001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ΥΚ 5ΟΟ8</a:t>
            </a:r>
            <a:r>
              <a:rPr lang="en-US" sz="2600" dirty="0" smtClean="0"/>
              <a:t>: 4-n-pentyloxyphenyl-4’-n-octyloxybenzoate</a:t>
            </a:r>
            <a:endParaRPr lang="el-GR" sz="2600" dirty="0"/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500431" y="5214553"/>
            <a:ext cx="857256" cy="794"/>
          </a:xfrm>
          <a:prstGeom prst="straightConnector1">
            <a:avLst/>
          </a:prstGeom>
          <a:ln>
            <a:solidFill>
              <a:srgbClr val="AE3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5400000">
            <a:off x="2715009" y="5357429"/>
            <a:ext cx="857256" cy="794"/>
          </a:xfrm>
          <a:prstGeom prst="straightConnector1">
            <a:avLst/>
          </a:prstGeom>
          <a:ln>
            <a:solidFill>
              <a:srgbClr val="AE3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715141" y="5500305"/>
            <a:ext cx="1143008" cy="794"/>
          </a:xfrm>
          <a:prstGeom prst="straightConnector1">
            <a:avLst/>
          </a:prstGeom>
          <a:ln>
            <a:solidFill>
              <a:srgbClr val="AE3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>
            <a:off x="6858413" y="5571743"/>
            <a:ext cx="1285884" cy="794"/>
          </a:xfrm>
          <a:prstGeom prst="straightConnector1">
            <a:avLst/>
          </a:prstGeom>
          <a:ln>
            <a:solidFill>
              <a:srgbClr val="AE3C8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858016" y="6215082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</a:t>
            </a:r>
            <a:r>
              <a:rPr lang="el-GR" sz="2000" b="1" baseline="-25000" dirty="0" smtClean="0"/>
              <a:t>ΙΝ</a:t>
            </a:r>
            <a:r>
              <a:rPr lang="el-GR" sz="2000" b="1" dirty="0" smtClean="0"/>
              <a:t> = 85.9</a:t>
            </a:r>
            <a:r>
              <a:rPr lang="el-GR" sz="2000" b="1" baseline="30000" dirty="0" smtClean="0"/>
              <a:t>ο</a:t>
            </a:r>
            <a:r>
              <a:rPr lang="en-US" sz="2000" b="1" dirty="0" smtClean="0"/>
              <a:t>C</a:t>
            </a:r>
            <a:endParaRPr lang="el-GR" sz="20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000496" y="592933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</a:t>
            </a:r>
            <a:r>
              <a:rPr lang="en-US" sz="2000" b="1" baseline="-25000" dirty="0" smtClean="0"/>
              <a:t>NA</a:t>
            </a:r>
            <a:r>
              <a:rPr lang="el-GR" sz="2000" b="1" dirty="0" smtClean="0"/>
              <a:t> = </a:t>
            </a:r>
            <a:r>
              <a:rPr lang="en-US" sz="2000" b="1" dirty="0" smtClean="0"/>
              <a:t>64.3</a:t>
            </a:r>
            <a:r>
              <a:rPr lang="el-GR" sz="2000" b="1" baseline="30000" dirty="0" smtClean="0"/>
              <a:t>ο</a:t>
            </a:r>
            <a:r>
              <a:rPr lang="en-US" sz="2000" b="1" dirty="0" smtClean="0"/>
              <a:t>C</a:t>
            </a:r>
            <a:endParaRPr lang="el-GR" sz="20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2428860" y="5786454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</a:t>
            </a:r>
            <a:r>
              <a:rPr lang="en-US" sz="2000" b="1" baseline="-25000" dirty="0" smtClean="0"/>
              <a:t>AC</a:t>
            </a:r>
            <a:r>
              <a:rPr lang="el-GR" sz="2000" b="1" dirty="0" smtClean="0"/>
              <a:t> = </a:t>
            </a:r>
            <a:r>
              <a:rPr lang="en-US" sz="2000" b="1" dirty="0" smtClean="0"/>
              <a:t>62</a:t>
            </a:r>
            <a:r>
              <a:rPr lang="el-GR" sz="2000" b="1" baseline="30000" dirty="0" smtClean="0"/>
              <a:t>ο</a:t>
            </a:r>
            <a:r>
              <a:rPr lang="en-US" sz="2000" b="1" dirty="0" smtClean="0"/>
              <a:t>C</a:t>
            </a:r>
            <a:endParaRPr lang="el-GR" sz="20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8596" y="5643578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dirty="0" smtClean="0"/>
              <a:t>Τ</a:t>
            </a:r>
            <a:r>
              <a:rPr lang="en-US" sz="2000" b="1" baseline="-25000" dirty="0" err="1" smtClean="0"/>
              <a:t>CCr</a:t>
            </a:r>
            <a:r>
              <a:rPr lang="el-GR" sz="2000" b="1" dirty="0" smtClean="0"/>
              <a:t> = </a:t>
            </a:r>
            <a:r>
              <a:rPr lang="en-US" sz="2000" b="1" dirty="0" smtClean="0"/>
              <a:t>37</a:t>
            </a:r>
            <a:r>
              <a:rPr lang="el-GR" sz="2000" b="1" baseline="30000" dirty="0" smtClean="0"/>
              <a:t>ο</a:t>
            </a:r>
            <a:r>
              <a:rPr lang="en-US" sz="2000" b="1" dirty="0" smtClean="0"/>
              <a:t>C</a:t>
            </a:r>
            <a:endParaRPr lang="el-GR" sz="2000" b="1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4.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54797"/>
              </p:ext>
            </p:extLst>
          </p:nvPr>
        </p:nvGraphicFramePr>
        <p:xfrm>
          <a:off x="500034" y="1785926"/>
          <a:ext cx="3071802" cy="6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CS ChemDraw Drawing" r:id="rId3" imgW="4232180" imgH="914346" progId="">
                  <p:embed/>
                </p:oleObj>
              </mc:Choice>
              <mc:Fallback>
                <p:oleObj name="CS ChemDraw Drawing" r:id="rId3" imgW="4232180" imgH="91434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785926"/>
                        <a:ext cx="3071802" cy="6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Flowchart: Preparation 25"/>
          <p:cNvSpPr/>
          <p:nvPr/>
        </p:nvSpPr>
        <p:spPr>
          <a:xfrm>
            <a:off x="4286248" y="1285860"/>
            <a:ext cx="2143140" cy="1785926"/>
          </a:xfrm>
          <a:prstGeom prst="flowChartPreparation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Left-Right Arrow 26"/>
          <p:cNvSpPr/>
          <p:nvPr/>
        </p:nvSpPr>
        <p:spPr>
          <a:xfrm>
            <a:off x="4500562" y="1571612"/>
            <a:ext cx="1571636" cy="21431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3500430" y="1785926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+</a:t>
            </a:r>
            <a:endParaRPr lang="el-GR" sz="4400" dirty="0"/>
          </a:p>
        </p:txBody>
      </p:sp>
      <p:sp>
        <p:nvSpPr>
          <p:cNvPr id="29" name="TextBox 28"/>
          <p:cNvSpPr txBox="1"/>
          <p:nvPr/>
        </p:nvSpPr>
        <p:spPr>
          <a:xfrm>
            <a:off x="4786314" y="1142984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25 nm</a:t>
            </a:r>
            <a:endParaRPr lang="el-GR" dirty="0"/>
          </a:p>
        </p:txBody>
      </p:sp>
      <p:sp>
        <p:nvSpPr>
          <p:cNvPr id="30" name="Left-Right Arrow 29"/>
          <p:cNvSpPr/>
          <p:nvPr/>
        </p:nvSpPr>
        <p:spPr>
          <a:xfrm rot="5400000">
            <a:off x="6286512" y="2143116"/>
            <a:ext cx="285752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TextBox 30"/>
          <p:cNvSpPr txBox="1"/>
          <p:nvPr/>
        </p:nvSpPr>
        <p:spPr>
          <a:xfrm>
            <a:off x="6643702" y="2000240"/>
            <a:ext cx="115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~ 2-3 nm</a:t>
            </a:r>
            <a:endParaRPr lang="el-GR" dirty="0"/>
          </a:p>
        </p:txBody>
      </p:sp>
      <p:pic>
        <p:nvPicPr>
          <p:cNvPr id="32" name="Picture 25"/>
          <p:cNvPicPr>
            <a:picLocks noChangeAspect="1" noChangeArrowheads="1"/>
          </p:cNvPicPr>
          <p:nvPr/>
        </p:nvPicPr>
        <p:blipFill>
          <a:blip r:embed="rId5"/>
          <a:srcRect l="38492"/>
          <a:stretch>
            <a:fillRect/>
          </a:stretch>
        </p:blipFill>
        <p:spPr bwMode="auto">
          <a:xfrm rot="-10980000">
            <a:off x="4734522" y="1749027"/>
            <a:ext cx="13405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00826" y="571480"/>
            <a:ext cx="2284050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5" name="TextBox 24"/>
          <p:cNvSpPr txBox="1"/>
          <p:nvPr/>
        </p:nvSpPr>
        <p:spPr>
          <a:xfrm>
            <a:off x="214282" y="214290"/>
            <a:ext cx="800102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5ΟΟ8</a:t>
            </a:r>
            <a:r>
              <a:rPr lang="en-US" sz="2600" dirty="0" smtClean="0"/>
              <a:t> + </a:t>
            </a:r>
            <a:r>
              <a:rPr lang="el-GR" sz="2600" dirty="0" smtClean="0"/>
              <a:t>Νανοπλακίδια πυριτίας </a:t>
            </a:r>
            <a:r>
              <a:rPr lang="en-US" sz="2600" dirty="0" smtClean="0"/>
              <a:t>PFS</a:t>
            </a:r>
            <a:endParaRPr lang="el-GR" sz="26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500034" y="2928934"/>
            <a:ext cx="8358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el-GR" sz="2400" dirty="0" smtClean="0">
                <a:solidFill>
                  <a:srgbClr val="AE3C85"/>
                </a:solidFill>
              </a:rPr>
              <a:t>3 πρωτόκολλα σύνθεσης υβριδικών συστημάτων 5οο8 + </a:t>
            </a:r>
            <a:r>
              <a:rPr lang="en-US" sz="2400" dirty="0" smtClean="0">
                <a:solidFill>
                  <a:srgbClr val="AE3C85"/>
                </a:solidFill>
              </a:rPr>
              <a:t>PFS</a:t>
            </a:r>
            <a:r>
              <a:rPr lang="el-GR" sz="2400" b="1" dirty="0" smtClean="0">
                <a:solidFill>
                  <a:srgbClr val="AE3C85"/>
                </a:solidFill>
              </a:rPr>
              <a:t> </a:t>
            </a:r>
          </a:p>
          <a:p>
            <a:pPr marL="457200" indent="-457200"/>
            <a:endParaRPr lang="en-US" sz="2400" dirty="0" smtClean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>
          <a:xfrm>
            <a:off x="9358346" y="3214686"/>
            <a:ext cx="2133600" cy="365125"/>
          </a:xfrm>
        </p:spPr>
        <p:txBody>
          <a:bodyPr/>
          <a:lstStyle/>
          <a:p>
            <a:endParaRPr lang="el-GR" dirty="0"/>
          </a:p>
        </p:txBody>
      </p:sp>
      <p:sp>
        <p:nvSpPr>
          <p:cNvPr id="15" name="Slide Number Placeholder 19"/>
          <p:cNvSpPr txBox="1">
            <a:spLocks/>
          </p:cNvSpPr>
          <p:nvPr/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14282" y="3500438"/>
          <a:ext cx="8715440" cy="3071837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255268"/>
                <a:gridCol w="1255268"/>
                <a:gridCol w="1255268"/>
                <a:gridCol w="1255268"/>
                <a:gridCol w="1255268"/>
                <a:gridCol w="1255268"/>
                <a:gridCol w="1183832"/>
              </a:tblGrid>
              <a:tr h="852296"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Πρωτόκολλο</a:t>
                      </a:r>
                      <a:endParaRPr lang="el-GR" sz="1400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PFS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5OO8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Διαλύτης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Ανάδευση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Εξάτμιση</a:t>
                      </a:r>
                    </a:p>
                    <a:p>
                      <a:pPr algn="ctr"/>
                      <a:r>
                        <a:rPr lang="el-GR" dirty="0" smtClean="0"/>
                        <a:t>Διαλύτη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Ποιότητα Διασποράς</a:t>
                      </a:r>
                      <a:endParaRPr lang="el-GR" sz="1600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</a:tr>
              <a:tr h="739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P1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Στερεό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Στερεό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Τολουόλιο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8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&gt;30</a:t>
                      </a:r>
                      <a:r>
                        <a:rPr lang="el-GR" baseline="0" dirty="0" smtClean="0"/>
                        <a:t>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Κακή</a:t>
                      </a:r>
                      <a:endParaRPr lang="el-GR" dirty="0"/>
                    </a:p>
                  </a:txBody>
                  <a:tcPr/>
                </a:tc>
              </a:tr>
              <a:tr h="739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P2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Διάλυμα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Διάλυμα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Τολουόλιο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12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&gt;30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Ικανοποιητική</a:t>
                      </a:r>
                      <a:endParaRPr lang="el-GR" dirty="0"/>
                    </a:p>
                  </a:txBody>
                  <a:tcPr/>
                </a:tc>
              </a:tr>
              <a:tr h="73984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P3</a:t>
                      </a:r>
                      <a:endParaRPr lang="el-GR" b="1" dirty="0">
                        <a:solidFill>
                          <a:srgbClr val="AE3C85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Διάλυμα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Διάλυμα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Τολουόλιο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40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&gt;40</a:t>
                      </a:r>
                      <a:r>
                        <a:rPr lang="el-GR" baseline="0" dirty="0" smtClean="0"/>
                        <a:t> ώρες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Ικανοποιητική</a:t>
                      </a:r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9" descr="cryst 80p80b x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428868"/>
            <a:ext cx="2688074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0" y="457200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CRYSTAL        </a:t>
            </a:r>
            <a:r>
              <a:rPr lang="el-GR" dirty="0" smtClean="0">
                <a:latin typeface="Calibri" pitchFamily="34" charset="0"/>
              </a:rPr>
              <a:t>   </a:t>
            </a:r>
            <a:r>
              <a:rPr lang="en-US" dirty="0" smtClean="0">
                <a:latin typeface="Calibri" pitchFamily="34" charset="0"/>
              </a:rPr>
              <a:t>SMECTIC-C       </a:t>
            </a:r>
            <a:r>
              <a:rPr lang="el-GR" dirty="0" smtClean="0">
                <a:latin typeface="Calibri" pitchFamily="34" charset="0"/>
              </a:rPr>
              <a:t>      </a:t>
            </a:r>
            <a:r>
              <a:rPr lang="en-US" dirty="0" smtClean="0">
                <a:latin typeface="Calibri" pitchFamily="34" charset="0"/>
              </a:rPr>
              <a:t>SMECTIC-A                 NEMATIC                                </a:t>
            </a:r>
            <a:r>
              <a:rPr lang="el-GR" dirty="0" smtClean="0">
                <a:latin typeface="Calibri" pitchFamily="34" charset="0"/>
              </a:rPr>
              <a:t>  </a:t>
            </a:r>
            <a:r>
              <a:rPr lang="en-US" dirty="0" smtClean="0">
                <a:latin typeface="Calibri" pitchFamily="34" charset="0"/>
              </a:rPr>
              <a:t> ISOTROPIC</a:t>
            </a:r>
            <a:endParaRPr lang="el-GR" dirty="0">
              <a:latin typeface="Calibri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654797"/>
              </p:ext>
            </p:extLst>
          </p:nvPr>
        </p:nvGraphicFramePr>
        <p:xfrm>
          <a:off x="285720" y="1214422"/>
          <a:ext cx="3071802" cy="6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CS ChemDraw Drawing" r:id="rId4" imgW="4232180" imgH="914346" progId="">
                  <p:embed/>
                </p:oleObj>
              </mc:Choice>
              <mc:Fallback>
                <p:oleObj name="CS ChemDraw Drawing" r:id="rId4" imgW="4232180" imgH="914346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20" y="1214422"/>
                        <a:ext cx="3071802" cy="6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5OO8 Pure Planar0009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28662" y="2428868"/>
            <a:ext cx="2667017" cy="2000264"/>
          </a:xfrm>
          <a:prstGeom prst="rect">
            <a:avLst/>
          </a:prstGeom>
        </p:spPr>
      </p:pic>
      <p:pic>
        <p:nvPicPr>
          <p:cNvPr id="17" name="Picture 16" descr="5OO8 Pure Planar0008.t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143240" y="2428868"/>
            <a:ext cx="2667017" cy="2000264"/>
          </a:xfrm>
          <a:prstGeom prst="rect">
            <a:avLst/>
          </a:prstGeom>
        </p:spPr>
      </p:pic>
      <p:pic>
        <p:nvPicPr>
          <p:cNvPr id="18" name="Picture 17" descr="5OO8 Pure Planar0007.tif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2428868"/>
            <a:ext cx="2667016" cy="2000263"/>
          </a:xfrm>
          <a:prstGeom prst="rect">
            <a:avLst/>
          </a:prstGeom>
        </p:spPr>
      </p:pic>
      <p:pic>
        <p:nvPicPr>
          <p:cNvPr id="21" name="Picture 20" descr="2 5oo8 (RHEOL)+0.1% PFS PLANAR0001.t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 rot="5400000">
            <a:off x="6322231" y="2678901"/>
            <a:ext cx="2000264" cy="1500198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7715272" y="2428868"/>
            <a:ext cx="1428728" cy="20002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Flowchart: Preparation 25"/>
          <p:cNvSpPr/>
          <p:nvPr/>
        </p:nvSpPr>
        <p:spPr>
          <a:xfrm>
            <a:off x="4286248" y="714356"/>
            <a:ext cx="2143140" cy="1785926"/>
          </a:xfrm>
          <a:prstGeom prst="flowChartPreparation">
            <a:avLst/>
          </a:prstGeom>
          <a:solidFill>
            <a:srgbClr val="92D050"/>
          </a:solidFill>
          <a:ln>
            <a:solidFill>
              <a:srgbClr val="00B050"/>
            </a:solidFill>
          </a:ln>
          <a:scene3d>
            <a:camera prst="isometricOffAxis2Top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TextBox 27"/>
          <p:cNvSpPr txBox="1"/>
          <p:nvPr/>
        </p:nvSpPr>
        <p:spPr>
          <a:xfrm>
            <a:off x="3571868" y="1142984"/>
            <a:ext cx="71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400" dirty="0" smtClean="0"/>
              <a:t>+</a:t>
            </a:r>
            <a:endParaRPr lang="el-GR" sz="4400" dirty="0"/>
          </a:p>
        </p:txBody>
      </p:sp>
      <p:sp>
        <p:nvSpPr>
          <p:cNvPr id="35" name="Left-Right Arrow 34"/>
          <p:cNvSpPr/>
          <p:nvPr/>
        </p:nvSpPr>
        <p:spPr>
          <a:xfrm>
            <a:off x="928662" y="3143248"/>
            <a:ext cx="2214578" cy="214314"/>
          </a:xfrm>
          <a:prstGeom prst="left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Left-Right Arrow 35"/>
          <p:cNvSpPr/>
          <p:nvPr/>
        </p:nvSpPr>
        <p:spPr>
          <a:xfrm>
            <a:off x="3143240" y="3500438"/>
            <a:ext cx="1214446" cy="214314"/>
          </a:xfrm>
          <a:prstGeom prst="left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7" name="Left-Right Arrow 36"/>
          <p:cNvSpPr/>
          <p:nvPr/>
        </p:nvSpPr>
        <p:spPr>
          <a:xfrm>
            <a:off x="4429124" y="3786190"/>
            <a:ext cx="2143140" cy="214314"/>
          </a:xfrm>
          <a:prstGeom prst="left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Left-Right Arrow 38"/>
          <p:cNvSpPr/>
          <p:nvPr/>
        </p:nvSpPr>
        <p:spPr>
          <a:xfrm>
            <a:off x="6572264" y="4143380"/>
            <a:ext cx="1071570" cy="214314"/>
          </a:xfrm>
          <a:prstGeom prst="leftRightArrow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0" name="Right Arrow 39"/>
          <p:cNvSpPr/>
          <p:nvPr/>
        </p:nvSpPr>
        <p:spPr>
          <a:xfrm>
            <a:off x="6643702" y="5643578"/>
            <a:ext cx="1714512" cy="214314"/>
          </a:xfrm>
          <a:prstGeom prst="rightArrow">
            <a:avLst/>
          </a:prstGeom>
          <a:solidFill>
            <a:srgbClr val="AE3C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2" name="Left Arrow 41"/>
          <p:cNvSpPr/>
          <p:nvPr/>
        </p:nvSpPr>
        <p:spPr>
          <a:xfrm>
            <a:off x="6643702" y="5929330"/>
            <a:ext cx="1785950" cy="214314"/>
          </a:xfrm>
          <a:prstGeom prst="leftArrow">
            <a:avLst/>
          </a:prstGeom>
          <a:solidFill>
            <a:srgbClr val="AE3C8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3" name="TextBox 42"/>
          <p:cNvSpPr txBox="1"/>
          <p:nvPr/>
        </p:nvSpPr>
        <p:spPr>
          <a:xfrm>
            <a:off x="7429520" y="5143512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</a:t>
            </a:r>
            <a:r>
              <a:rPr lang="el-GR" sz="2800" b="1" baseline="-25000" dirty="0" smtClean="0"/>
              <a:t>ΙΝ</a:t>
            </a:r>
            <a:endParaRPr lang="el-GR" sz="28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0" y="0"/>
            <a:ext cx="950122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u="sng" dirty="0" smtClean="0"/>
              <a:t>Πειραματικές Τεχνικές</a:t>
            </a:r>
            <a:r>
              <a:rPr lang="en-US" sz="2500" dirty="0" smtClean="0"/>
              <a:t>:</a:t>
            </a:r>
            <a:r>
              <a:rPr lang="el-GR" sz="2500" dirty="0" smtClean="0"/>
              <a:t> </a:t>
            </a:r>
            <a:r>
              <a:rPr lang="en-US" sz="2500" dirty="0" smtClean="0"/>
              <a:t> </a:t>
            </a:r>
            <a:r>
              <a:rPr lang="el-GR" sz="2500" dirty="0" smtClean="0"/>
              <a:t>Πολωτική Οπτική Μικροσκοπία (</a:t>
            </a:r>
            <a:r>
              <a:rPr lang="en-US" sz="2500" dirty="0" smtClean="0"/>
              <a:t>POM)</a:t>
            </a:r>
            <a:endParaRPr lang="el-GR" sz="2500" dirty="0" smtClean="0"/>
          </a:p>
          <a:p>
            <a:r>
              <a:rPr lang="el-GR" sz="2500" dirty="0" smtClean="0"/>
              <a:t>                                                  Διαφορική Θερμιδομετρία Σάρωσης</a:t>
            </a:r>
            <a:r>
              <a:rPr lang="en-US" sz="2500" dirty="0" smtClean="0"/>
              <a:t> (DSC)</a:t>
            </a:r>
            <a:endParaRPr lang="el-GR" sz="2500" dirty="0"/>
          </a:p>
        </p:txBody>
      </p:sp>
      <p:pic>
        <p:nvPicPr>
          <p:cNvPr id="33" name="Picture 25"/>
          <p:cNvPicPr>
            <a:picLocks noChangeAspect="1" noChangeArrowheads="1"/>
          </p:cNvPicPr>
          <p:nvPr/>
        </p:nvPicPr>
        <p:blipFill>
          <a:blip r:embed="rId10"/>
          <a:srcRect l="38492"/>
          <a:stretch>
            <a:fillRect/>
          </a:stretch>
        </p:blipFill>
        <p:spPr bwMode="auto">
          <a:xfrm rot="-10980000">
            <a:off x="4663083" y="1106087"/>
            <a:ext cx="1340513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099" name="Object 4"/>
          <p:cNvGraphicFramePr>
            <a:graphicFrameLocks noChangeAspect="1"/>
          </p:cNvGraphicFramePr>
          <p:nvPr/>
        </p:nvGraphicFramePr>
        <p:xfrm>
          <a:off x="4143372" y="2500306"/>
          <a:ext cx="1724025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11" imgW="787320" imgH="431640" progId="Equation.3">
                  <p:embed/>
                </p:oleObj>
              </mc:Choice>
              <mc:Fallback>
                <p:oleObj name="Equation" r:id="rId11" imgW="78732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3372" y="2500306"/>
                        <a:ext cx="1724025" cy="9255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993366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4071934" y="500063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</a:t>
            </a:r>
            <a:r>
              <a:rPr lang="el-GR" sz="2800" b="1" baseline="-25000" dirty="0" smtClean="0"/>
              <a:t>ΝΑ</a:t>
            </a:r>
            <a:endParaRPr lang="el-GR" sz="28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2786050" y="500063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</a:t>
            </a:r>
            <a:r>
              <a:rPr lang="el-GR" sz="2800" b="1" baseline="-25000" dirty="0" smtClean="0"/>
              <a:t>Α</a:t>
            </a:r>
            <a:r>
              <a:rPr lang="en-US" sz="2800" b="1" baseline="-25000" dirty="0" smtClean="0"/>
              <a:t>C</a:t>
            </a:r>
            <a:endParaRPr lang="el-GR" sz="28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71472" y="5000636"/>
            <a:ext cx="12144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 smtClean="0"/>
              <a:t>Τ</a:t>
            </a:r>
            <a:r>
              <a:rPr lang="en-US" sz="2800" b="1" baseline="-25000" dirty="0" err="1" smtClean="0"/>
              <a:t>CCr</a:t>
            </a:r>
            <a:endParaRPr lang="el-GR" sz="2800" b="1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6.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4282" y="142852"/>
            <a:ext cx="112872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Μη-μονότονη μείωση Τ</a:t>
            </a:r>
            <a:r>
              <a:rPr lang="el-GR" sz="2600" baseline="-25000" dirty="0" smtClean="0"/>
              <a:t>ΙΝ</a:t>
            </a:r>
            <a:r>
              <a:rPr lang="el-GR" sz="2600" dirty="0" smtClean="0"/>
              <a:t> συναρτήσει</a:t>
            </a:r>
          </a:p>
          <a:p>
            <a:r>
              <a:rPr lang="el-GR" sz="2600" dirty="0" smtClean="0"/>
              <a:t>κλάσματος μάζας </a:t>
            </a:r>
            <a:r>
              <a:rPr lang="en-US" sz="2600" dirty="0" smtClean="0"/>
              <a:t>PFS</a:t>
            </a:r>
            <a:r>
              <a:rPr lang="el-GR" sz="2600" dirty="0" smtClean="0"/>
              <a:t> (</a:t>
            </a:r>
            <a:r>
              <a:rPr lang="en-US" sz="2600" dirty="0" smtClean="0"/>
              <a:t>P2)</a:t>
            </a:r>
            <a:endParaRPr lang="el-GR" sz="2600" dirty="0"/>
          </a:p>
        </p:txBody>
      </p:sp>
      <p:pic>
        <p:nvPicPr>
          <p:cNvPr id="9" name="Picture 8" descr="IN_TrANSITION.ti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1" y="1428736"/>
            <a:ext cx="6000792" cy="4338235"/>
          </a:xfrm>
          <a:prstGeom prst="rect">
            <a:avLst/>
          </a:prstGeom>
        </p:spPr>
      </p:pic>
      <p:pic>
        <p:nvPicPr>
          <p:cNvPr id="10" name="Picture 9" descr="TIN_POM_DSC.tif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569" y="785794"/>
            <a:ext cx="3500431" cy="241151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215338" y="785794"/>
            <a:ext cx="71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DSC</a:t>
            </a:r>
          </a:p>
          <a:p>
            <a:r>
              <a:rPr lang="en-US" sz="1400" b="1" dirty="0" smtClean="0">
                <a:solidFill>
                  <a:srgbClr val="0070C0"/>
                </a:solidFill>
              </a:rPr>
              <a:t>POM</a:t>
            </a:r>
            <a:endParaRPr lang="el-GR" sz="1400" b="1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000364" y="5929330"/>
          <a:ext cx="2857520" cy="696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Equation" r:id="rId5" imgW="990360" imgH="241200" progId="Equation.3">
                  <p:embed/>
                </p:oleObj>
              </mc:Choice>
              <mc:Fallback>
                <p:oleObj name="Equation" r:id="rId5" imgW="99036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64" y="5929330"/>
                        <a:ext cx="2857520" cy="696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7.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14282" y="142852"/>
            <a:ext cx="112872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Μη-μονότονη μείωση Τ</a:t>
            </a:r>
            <a:r>
              <a:rPr lang="el-GR" sz="2600" baseline="-25000" dirty="0" smtClean="0"/>
              <a:t>ΙΝ </a:t>
            </a:r>
            <a:r>
              <a:rPr lang="el-GR" sz="2600" dirty="0" smtClean="0"/>
              <a:t>συναρτήσει</a:t>
            </a:r>
          </a:p>
          <a:p>
            <a:r>
              <a:rPr lang="el-GR" sz="2600" dirty="0" smtClean="0"/>
              <a:t>κλάσματος μάζας </a:t>
            </a:r>
            <a:r>
              <a:rPr lang="en-US" sz="2600" dirty="0" smtClean="0"/>
              <a:t>PFS (P3/POM)</a:t>
            </a:r>
            <a:endParaRPr lang="el-GR" sz="2600" dirty="0"/>
          </a:p>
        </p:txBody>
      </p:sp>
      <p:pic>
        <p:nvPicPr>
          <p:cNvPr id="9" name="Picture 8" descr="TIN_P3.tif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500174"/>
            <a:ext cx="6858048" cy="4946291"/>
          </a:xfrm>
          <a:prstGeom prst="rect">
            <a:avLst/>
          </a:prstGeom>
        </p:spPr>
      </p:pic>
      <p:sp>
        <p:nvSpPr>
          <p:cNvPr id="7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l-GR" sz="2400" dirty="0" smtClean="0">
                <a:solidFill>
                  <a:schemeClr val="tx1"/>
                </a:solidFill>
              </a:rPr>
              <a:t>8.</a:t>
            </a:r>
            <a:endParaRPr lang="el-GR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7">
      <a:dk1>
        <a:sysClr val="windowText" lastClr="000000"/>
      </a:dk1>
      <a:lt1>
        <a:sysClr val="window" lastClr="FFFFFF"/>
      </a:lt1>
      <a:dk2>
        <a:srgbClr val="FFFFFF"/>
      </a:dk2>
      <a:lt2>
        <a:srgbClr val="F8F8F8"/>
      </a:lt2>
      <a:accent1>
        <a:srgbClr val="F2F2F2"/>
      </a:accent1>
      <a:accent2>
        <a:srgbClr val="D8D8D8"/>
      </a:accent2>
      <a:accent3>
        <a:srgbClr val="F2F2F2"/>
      </a:accent3>
      <a:accent4>
        <a:srgbClr val="F2F2F2"/>
      </a:accent4>
      <a:accent5>
        <a:srgbClr val="F2F2F2"/>
      </a:accent5>
      <a:accent6>
        <a:srgbClr val="F2F2F2"/>
      </a:accent6>
      <a:hlink>
        <a:srgbClr val="F2F2F2"/>
      </a:hlink>
      <a:folHlink>
        <a:srgbClr val="F2F2F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17339</TotalTime>
  <Words>853</Words>
  <Application>Microsoft Office PowerPoint</Application>
  <PresentationFormat>On-screen Show (4:3)</PresentationFormat>
  <Paragraphs>180</Paragraphs>
  <Slides>29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Aharoni</vt:lpstr>
      <vt:lpstr>Arial</vt:lpstr>
      <vt:lpstr>Calibri</vt:lpstr>
      <vt:lpstr>Cambria</vt:lpstr>
      <vt:lpstr>Corbel</vt:lpstr>
      <vt:lpstr>Perpetua</vt:lpstr>
      <vt:lpstr>Wingdings</vt:lpstr>
      <vt:lpstr>Office Theme</vt:lpstr>
      <vt:lpstr>Equation</vt:lpstr>
      <vt:lpstr>CS ChemDraw Drawing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Χριστίνα Κ.</dc:creator>
  <cp:lastModifiedBy>user</cp:lastModifiedBy>
  <cp:revision>37</cp:revision>
  <dcterms:created xsi:type="dcterms:W3CDTF">2019-01-25T14:57:48Z</dcterms:created>
  <dcterms:modified xsi:type="dcterms:W3CDTF">2019-02-14T15:22:22Z</dcterms:modified>
</cp:coreProperties>
</file>