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notesMasterIdLst>
    <p:notesMasterId r:id="rId43"/>
  </p:notesMasterIdLst>
  <p:sldIdLst>
    <p:sldId id="362" r:id="rId2"/>
    <p:sldId id="283" r:id="rId3"/>
    <p:sldId id="400" r:id="rId4"/>
    <p:sldId id="367" r:id="rId5"/>
    <p:sldId id="401" r:id="rId6"/>
    <p:sldId id="402" r:id="rId7"/>
    <p:sldId id="403" r:id="rId8"/>
    <p:sldId id="294" r:id="rId9"/>
    <p:sldId id="385" r:id="rId10"/>
    <p:sldId id="386" r:id="rId11"/>
    <p:sldId id="371" r:id="rId12"/>
    <p:sldId id="331" r:id="rId13"/>
    <p:sldId id="372" r:id="rId14"/>
    <p:sldId id="375" r:id="rId15"/>
    <p:sldId id="390" r:id="rId16"/>
    <p:sldId id="405" r:id="rId17"/>
    <p:sldId id="404" r:id="rId18"/>
    <p:sldId id="406" r:id="rId19"/>
    <p:sldId id="407" r:id="rId20"/>
    <p:sldId id="392" r:id="rId21"/>
    <p:sldId id="395" r:id="rId22"/>
    <p:sldId id="388" r:id="rId23"/>
    <p:sldId id="334" r:id="rId24"/>
    <p:sldId id="342" r:id="rId25"/>
    <p:sldId id="344" r:id="rId26"/>
    <p:sldId id="376" r:id="rId27"/>
    <p:sldId id="381" r:id="rId28"/>
    <p:sldId id="377" r:id="rId29"/>
    <p:sldId id="399" r:id="rId30"/>
    <p:sldId id="383" r:id="rId31"/>
    <p:sldId id="382" r:id="rId32"/>
    <p:sldId id="379" r:id="rId33"/>
    <p:sldId id="412" r:id="rId34"/>
    <p:sldId id="413" r:id="rId35"/>
    <p:sldId id="393" r:id="rId36"/>
    <p:sldId id="415" r:id="rId37"/>
    <p:sldId id="416" r:id="rId38"/>
    <p:sldId id="408" r:id="rId39"/>
    <p:sldId id="409" r:id="rId40"/>
    <p:sldId id="410" r:id="rId41"/>
    <p:sldId id="29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BFF"/>
    <a:srgbClr val="238E19"/>
    <a:srgbClr val="005D3E"/>
    <a:srgbClr val="4646C5"/>
    <a:srgbClr val="006B54"/>
    <a:srgbClr val="044269"/>
    <a:srgbClr val="093E1F"/>
    <a:srgbClr val="47BB8A"/>
    <a:srgbClr val="7DC688"/>
    <a:srgbClr val="649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9" autoAdjust="0"/>
    <p:restoredTop sz="92727" autoAdjust="0"/>
  </p:normalViewPr>
  <p:slideViewPr>
    <p:cSldViewPr snapToGrid="0">
      <p:cViewPr varScale="1">
        <p:scale>
          <a:sx n="69" d="100"/>
          <a:sy n="69" d="100"/>
        </p:scale>
        <p:origin x="81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66783-0693-4E2E-9848-37CB7B116AD1}" type="datetimeFigureOut">
              <a:rPr lang="en-US" smtClean="0"/>
              <a:t>15-Feb-19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D4F1-5247-4568-9210-03C4CCACA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82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95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5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17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2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92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34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6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1D4F1-5247-4568-9210-03C4CCACA83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45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6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44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2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4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2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5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1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44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109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0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6423E-87C2-4173-BC80-EA606411C6CB}" type="datetimeFigureOut">
              <a:rPr lang="en-US" smtClean="0"/>
              <a:t>15-Feb-19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71301-58BC-4B55-9314-5E6C64708E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2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22.png"/><Relationship Id="rId3" Type="http://schemas.openxmlformats.org/officeDocument/2006/relationships/image" Target="../media/image140.png"/><Relationship Id="rId21" Type="http://schemas.openxmlformats.org/officeDocument/2006/relationships/image" Target="../media/image25.png"/><Relationship Id="rId17" Type="http://schemas.openxmlformats.org/officeDocument/2006/relationships/image" Target="../media/image210.png"/><Relationship Id="rId2" Type="http://schemas.openxmlformats.org/officeDocument/2006/relationships/image" Target="../media/image110.png"/><Relationship Id="rId16" Type="http://schemas.openxmlformats.org/officeDocument/2006/relationships/image" Target="../media/image20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15" Type="http://schemas.openxmlformats.org/officeDocument/2006/relationships/image" Target="../media/image190.png"/><Relationship Id="rId19" Type="http://schemas.openxmlformats.org/officeDocument/2006/relationships/image" Target="../media/image23.png"/><Relationship Id="rId4" Type="http://schemas.openxmlformats.org/officeDocument/2006/relationships/image" Target="../media/image160.png"/><Relationship Id="rId14" Type="http://schemas.openxmlformats.org/officeDocument/2006/relationships/image" Target="../media/image180.png"/><Relationship Id="rId22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32.png"/><Relationship Id="rId5" Type="http://schemas.openxmlformats.org/officeDocument/2006/relationships/image" Target="../media/image260.png"/><Relationship Id="rId10" Type="http://schemas.openxmlformats.org/officeDocument/2006/relationships/image" Target="../media/image31.png"/><Relationship Id="rId4" Type="http://schemas.openxmlformats.org/officeDocument/2006/relationships/image" Target="../media/image250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1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31.png"/><Relationship Id="rId12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5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40.png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0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11.png"/><Relationship Id="rId5" Type="http://schemas.openxmlformats.org/officeDocument/2006/relationships/image" Target="../media/image510.png"/><Relationship Id="rId10" Type="http://schemas.openxmlformats.org/officeDocument/2006/relationships/image" Target="../media/image4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51.png"/><Relationship Id="rId7" Type="http://schemas.openxmlformats.org/officeDocument/2006/relationships/image" Target="../media/image50.png"/><Relationship Id="rId12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0.png"/><Relationship Id="rId11" Type="http://schemas.openxmlformats.org/officeDocument/2006/relationships/image" Target="../media/image511.png"/><Relationship Id="rId5" Type="http://schemas.openxmlformats.org/officeDocument/2006/relationships/image" Target="../media/image510.png"/><Relationship Id="rId10" Type="http://schemas.openxmlformats.org/officeDocument/2006/relationships/image" Target="../media/image480.png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30.png"/><Relationship Id="rId2" Type="http://schemas.openxmlformats.org/officeDocument/2006/relationships/image" Target="../media/image53.png"/><Relationship Id="rId20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6.png"/><Relationship Id="rId3" Type="http://schemas.openxmlformats.org/officeDocument/2006/relationships/image" Target="../media/image530.png"/><Relationship Id="rId21" Type="http://schemas.openxmlformats.org/officeDocument/2006/relationships/image" Target="../media/image60.png"/><Relationship Id="rId25" Type="http://schemas.openxmlformats.org/officeDocument/2006/relationships/image" Target="../media/image57.png"/><Relationship Id="rId2" Type="http://schemas.openxmlformats.org/officeDocument/2006/relationships/image" Target="../media/image2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24" Type="http://schemas.openxmlformats.org/officeDocument/2006/relationships/image" Target="../media/image55.png"/><Relationship Id="rId5" Type="http://schemas.openxmlformats.org/officeDocument/2006/relationships/image" Target="../media/image550.png"/><Relationship Id="rId23" Type="http://schemas.openxmlformats.org/officeDocument/2006/relationships/image" Target="../media/image62.png"/><Relationship Id="rId4" Type="http://schemas.openxmlformats.org/officeDocument/2006/relationships/image" Target="../media/image540.png"/><Relationship Id="rId22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12" Type="http://schemas.openxmlformats.org/officeDocument/2006/relationships/image" Target="../media/image7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1.png"/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69.png"/><Relationship Id="rId10" Type="http://schemas.openxmlformats.org/officeDocument/2006/relationships/image" Target="../media/image68.png"/><Relationship Id="rId9" Type="http://schemas.openxmlformats.org/officeDocument/2006/relationships/image" Target="../media/image6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42.png"/><Relationship Id="rId12" Type="http://schemas.openxmlformats.org/officeDocument/2006/relationships/image" Target="../media/image6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65.png"/><Relationship Id="rId5" Type="http://schemas.openxmlformats.org/officeDocument/2006/relationships/image" Target="../media/image73.png"/><Relationship Id="rId10" Type="http://schemas.openxmlformats.org/officeDocument/2006/relationships/image" Target="../media/image38.png"/><Relationship Id="rId4" Type="http://schemas.openxmlformats.org/officeDocument/2006/relationships/image" Target="../media/image64.png"/><Relationship Id="rId9" Type="http://schemas.openxmlformats.org/officeDocument/2006/relationships/image" Target="../media/image5.png"/><Relationship Id="rId1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430.png"/><Relationship Id="rId4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1.png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3" Type="http://schemas.openxmlformats.org/officeDocument/2006/relationships/image" Target="../media/image75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3" Type="http://schemas.openxmlformats.org/officeDocument/2006/relationships/image" Target="../media/image750.png"/><Relationship Id="rId7" Type="http://schemas.openxmlformats.org/officeDocument/2006/relationships/image" Target="../media/image740.png"/><Relationship Id="rId12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0.png"/><Relationship Id="rId5" Type="http://schemas.openxmlformats.org/officeDocument/2006/relationships/image" Target="../media/image51.png"/><Relationship Id="rId10" Type="http://schemas.openxmlformats.org/officeDocument/2006/relationships/image" Target="../media/image790.png"/><Relationship Id="rId4" Type="http://schemas.openxmlformats.org/officeDocument/2006/relationships/image" Target="../media/image760.png"/><Relationship Id="rId9" Type="http://schemas.openxmlformats.org/officeDocument/2006/relationships/image" Target="../media/image5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15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3" Type="http://schemas.openxmlformats.org/officeDocument/2006/relationships/image" Target="../media/image1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20.png"/><Relationship Id="rId15" Type="http://schemas.openxmlformats.org/officeDocument/2006/relationships/image" Target="../media/image13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12" Type="http://schemas.openxmlformats.org/officeDocument/2006/relationships/image" Target="../media/image1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120.png"/><Relationship Id="rId5" Type="http://schemas.openxmlformats.org/officeDocument/2006/relationships/image" Target="../media/image10.png"/><Relationship Id="rId15" Type="http://schemas.openxmlformats.org/officeDocument/2006/relationships/image" Target="../media/image21.png"/><Relationship Id="rId4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22.png"/><Relationship Id="rId3" Type="http://schemas.openxmlformats.org/officeDocument/2006/relationships/image" Target="../media/image140.png"/><Relationship Id="rId17" Type="http://schemas.openxmlformats.org/officeDocument/2006/relationships/image" Target="../media/image210.png"/><Relationship Id="rId2" Type="http://schemas.openxmlformats.org/officeDocument/2006/relationships/image" Target="../media/image110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15" Type="http://schemas.openxmlformats.org/officeDocument/2006/relationships/image" Target="../media/image190.png"/><Relationship Id="rId4" Type="http://schemas.openxmlformats.org/officeDocument/2006/relationships/image" Target="../media/image160.png"/><Relationship Id="rId14" Type="http://schemas.openxmlformats.org/officeDocument/2006/relationships/image" Target="../media/image18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1.png"/><Relationship Id="rId18" Type="http://schemas.openxmlformats.org/officeDocument/2006/relationships/image" Target="../media/image22.png"/><Relationship Id="rId3" Type="http://schemas.openxmlformats.org/officeDocument/2006/relationships/image" Target="../media/image140.png"/><Relationship Id="rId17" Type="http://schemas.openxmlformats.org/officeDocument/2006/relationships/image" Target="../media/image210.png"/><Relationship Id="rId2" Type="http://schemas.openxmlformats.org/officeDocument/2006/relationships/image" Target="../media/image110.png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png"/><Relationship Id="rId15" Type="http://schemas.openxmlformats.org/officeDocument/2006/relationships/image" Target="../media/image190.png"/><Relationship Id="rId19" Type="http://schemas.openxmlformats.org/officeDocument/2006/relationships/image" Target="../media/image23.png"/><Relationship Id="rId4" Type="http://schemas.openxmlformats.org/officeDocument/2006/relationships/image" Target="../media/image160.png"/><Relationship Id="rId14" Type="http://schemas.openxmlformats.org/officeDocument/2006/relationships/image" Target="../media/image1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9" y="2613888"/>
            <a:ext cx="4937843" cy="24539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77440" y="4000090"/>
            <a:ext cx="4380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1" dirty="0">
                <a:solidFill>
                  <a:sysClr val="windowText" lastClr="000000"/>
                </a:solidFill>
                <a:latin typeface="Katsoulidis" panose="02000506040000020003" pitchFamily="50" charset="0"/>
              </a:rPr>
              <a:t>Πέτρος-Ανδρέας </a:t>
            </a:r>
            <a:r>
              <a:rPr lang="el-GR" sz="2400" b="1" i="1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Πανταζόπουλος</a:t>
            </a:r>
            <a:endParaRPr lang="en-US" sz="2400" b="1" i="1" dirty="0">
              <a:solidFill>
                <a:sysClr val="windowText" lastClr="000000"/>
              </a:solidFill>
              <a:latin typeface="Katsoulidis" panose="02000506040000020003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5240" y="6437894"/>
            <a:ext cx="298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>
                <a:solidFill>
                  <a:srgbClr val="6495DA"/>
                </a:solidFill>
              </a:rPr>
              <a:t>Αθήνα, 8 Φεβρουαρίου 2019</a:t>
            </a:r>
            <a:endParaRPr lang="en-US" dirty="0">
              <a:solidFill>
                <a:srgbClr val="6495DA"/>
              </a:solidFill>
              <a:latin typeface="Katsoulidis" panose="02000506040000020003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4581" y="1977225"/>
            <a:ext cx="7237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atin typeface="Katsoulidis" panose="02000506040000020003" pitchFamily="50" charset="0"/>
              </a:rPr>
              <a:t> </a:t>
            </a:r>
            <a:r>
              <a:rPr lang="el-GR" sz="3200" b="1" i="1" dirty="0" err="1">
                <a:latin typeface="Katsoulidis" panose="02000506040000020003" pitchFamily="50" charset="0"/>
              </a:rPr>
              <a:t>Οπτομαγνονικοί</a:t>
            </a:r>
            <a:r>
              <a:rPr lang="el-GR" sz="3200" b="1" i="1" dirty="0">
                <a:latin typeface="Katsoulidis" panose="02000506040000020003" pitchFamily="50" charset="0"/>
              </a:rPr>
              <a:t> Κρύσταλλοι:</a:t>
            </a:r>
          </a:p>
          <a:p>
            <a:pPr algn="ctr"/>
            <a:r>
              <a:rPr lang="el-GR" sz="3200" b="1" i="1" dirty="0">
                <a:latin typeface="Katsoulidis" panose="02000506040000020003" pitchFamily="50" charset="0"/>
              </a:rPr>
              <a:t>Διαμορφώνοντας το φως με </a:t>
            </a:r>
          </a:p>
          <a:p>
            <a:pPr algn="ctr"/>
            <a:r>
              <a:rPr lang="el-GR" sz="3200" b="1" i="1" dirty="0">
                <a:latin typeface="Katsoulidis" panose="02000506040000020003" pitchFamily="50" charset="0"/>
              </a:rPr>
              <a:t>κύματα σπιν</a:t>
            </a:r>
            <a:endParaRPr lang="en-US" sz="3200" b="1" i="1" dirty="0">
              <a:latin typeface="Katsoulidis" panose="02000506040000020003" pitchFamily="50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9882" y="1828803"/>
            <a:ext cx="0" cy="41474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314747" y="4811797"/>
            <a:ext cx="2411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Καθ</a:t>
            </a:r>
            <a:r>
              <a:rPr lang="el-GR" sz="2400" dirty="0">
                <a:solidFill>
                  <a:sysClr val="windowText" lastClr="000000"/>
                </a:solidFill>
                <a:latin typeface="Katsoulidis" panose="02000506040000020003" pitchFamily="50" charset="0"/>
              </a:rPr>
              <a:t>. Ν. Στεφάνου</a:t>
            </a:r>
            <a:endParaRPr lang="en-US" sz="2400" dirty="0">
              <a:solidFill>
                <a:sysClr val="windowText" lastClr="000000"/>
              </a:solidFill>
              <a:latin typeface="Katsoulidis" panose="02000506040000020003" pitchFamily="50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4747" y="5324339"/>
            <a:ext cx="3291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ysClr val="windowText" lastClr="000000"/>
                </a:solidFill>
                <a:latin typeface="Katsoulidis" panose="02000506040000020003" pitchFamily="50" charset="0"/>
              </a:rPr>
              <a:t>Αν. </a:t>
            </a:r>
            <a:r>
              <a:rPr lang="el-GR" sz="2400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Καθ</a:t>
            </a:r>
            <a:r>
              <a:rPr lang="el-GR" sz="2400" dirty="0">
                <a:solidFill>
                  <a:sysClr val="windowText" lastClr="000000"/>
                </a:solidFill>
                <a:latin typeface="Katsoulidis" panose="02000506040000020003" pitchFamily="50" charset="0"/>
              </a:rPr>
              <a:t>. Δ. </a:t>
            </a:r>
            <a:r>
              <a:rPr lang="el-GR" sz="2400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Σταμόπουλος</a:t>
            </a:r>
            <a:endParaRPr lang="en-US" sz="2400" dirty="0">
              <a:solidFill>
                <a:sysClr val="windowText" lastClr="000000"/>
              </a:solidFill>
              <a:latin typeface="Katsoulidis" panose="02000506040000020003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1A6E709-9061-4D03-A4FC-11289D586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7" y="110721"/>
            <a:ext cx="6212583" cy="1718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34ADB3C-DB39-4927-A0BB-B59DDA4E02C3}"/>
              </a:ext>
            </a:extLst>
          </p:cNvPr>
          <p:cNvSpPr txBox="1"/>
          <p:nvPr/>
        </p:nvSpPr>
        <p:spPr>
          <a:xfrm>
            <a:off x="8314747" y="5831777"/>
            <a:ext cx="2422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Επ</a:t>
            </a:r>
            <a:r>
              <a:rPr lang="el-GR" sz="2400" dirty="0">
                <a:solidFill>
                  <a:sysClr val="windowText" lastClr="000000"/>
                </a:solidFill>
                <a:latin typeface="Katsoulidis" panose="02000506040000020003" pitchFamily="50" charset="0"/>
              </a:rPr>
              <a:t>. </a:t>
            </a:r>
            <a:r>
              <a:rPr lang="el-GR" sz="2400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Καθ</a:t>
            </a:r>
            <a:r>
              <a:rPr lang="el-GR" sz="2400" dirty="0">
                <a:solidFill>
                  <a:sysClr val="windowText" lastClr="000000"/>
                </a:solidFill>
                <a:latin typeface="Katsoulidis" panose="02000506040000020003" pitchFamily="50" charset="0"/>
              </a:rPr>
              <a:t>. Σ. </a:t>
            </a:r>
            <a:r>
              <a:rPr lang="el-GR" sz="2400" dirty="0" err="1">
                <a:solidFill>
                  <a:sysClr val="windowText" lastClr="000000"/>
                </a:solidFill>
                <a:latin typeface="Katsoulidis" panose="02000506040000020003" pitchFamily="50" charset="0"/>
              </a:rPr>
              <a:t>Γλένης</a:t>
            </a:r>
            <a:endParaRPr lang="en-US" sz="2400" dirty="0">
              <a:solidFill>
                <a:sysClr val="windowText" lastClr="000000"/>
              </a:solidFill>
              <a:latin typeface="Katsoulidis" panose="02000506040000020003" pitchFamily="50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212615-E053-40C8-863A-FDA89F44BB72}"/>
              </a:ext>
            </a:extLst>
          </p:cNvPr>
          <p:cNvSpPr txBox="1"/>
          <p:nvPr/>
        </p:nvSpPr>
        <p:spPr>
          <a:xfrm>
            <a:off x="5603184" y="5369047"/>
            <a:ext cx="2231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u="sng" dirty="0"/>
              <a:t>Τριμελής Επιτροπή: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xmlns="" id="{BB045CC0-B13D-4477-A394-58F0E14780B9}"/>
              </a:ext>
            </a:extLst>
          </p:cNvPr>
          <p:cNvSpPr/>
          <p:nvPr/>
        </p:nvSpPr>
        <p:spPr>
          <a:xfrm>
            <a:off x="7991474" y="4886385"/>
            <a:ext cx="323271" cy="140257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46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07591" y="3105003"/>
            <a:ext cx="1229728" cy="987019"/>
            <a:chOff x="763681" y="2630428"/>
            <a:chExt cx="1229728" cy="987019"/>
          </a:xfrm>
        </p:grpSpPr>
        <p:sp>
          <p:nvSpPr>
            <p:cNvPr id="27" name="Rectangle 26"/>
            <p:cNvSpPr/>
            <p:nvPr/>
          </p:nvSpPr>
          <p:spPr>
            <a:xfrm>
              <a:off x="763681" y="2630428"/>
              <a:ext cx="1229728" cy="9870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7099" y="2960390"/>
                  <a:ext cx="10141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99" y="2960390"/>
                  <a:ext cx="101418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819" t="-4918" r="-9036" b="-29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707441" y="1002973"/>
            <a:ext cx="5443620" cy="1235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51249" y="1285355"/>
                <a:ext cx="4956003" cy="716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49" y="1285355"/>
                <a:ext cx="4956003" cy="716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82421" y="5925871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71346" y="4630471"/>
            <a:ext cx="0" cy="16197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88746" y="5063859"/>
            <a:ext cx="914400" cy="2143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771346" y="5133709"/>
            <a:ext cx="431800" cy="73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71346" y="5133709"/>
            <a:ext cx="215900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779313" y="5206733"/>
            <a:ext cx="352396" cy="10435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V="1">
            <a:off x="779313" y="5278171"/>
            <a:ext cx="207934" cy="932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>
            <a:off x="553858" y="5278171"/>
            <a:ext cx="730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014532" y="5310199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32" y="5310199"/>
                <a:ext cx="4475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60608" y="440364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4403641"/>
                <a:ext cx="41870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9821" y="5219831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" y="5219831"/>
                <a:ext cx="40748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658478" y="3105002"/>
            <a:ext cx="1492583" cy="987019"/>
            <a:chOff x="4851464" y="3058773"/>
            <a:chExt cx="1492583" cy="987019"/>
          </a:xfrm>
        </p:grpSpPr>
        <p:sp>
          <p:nvSpPr>
            <p:cNvPr id="59" name="Rectangle 58"/>
            <p:cNvSpPr/>
            <p:nvPr/>
          </p:nvSpPr>
          <p:spPr>
            <a:xfrm>
              <a:off x="4851464" y="3058773"/>
              <a:ext cx="1459892" cy="9870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937573" y="3333233"/>
                  <a:ext cx="1406474" cy="398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573" y="3333233"/>
                  <a:ext cx="1406474" cy="39895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97" r="-5195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 flipH="1">
            <a:off x="3237319" y="2356769"/>
            <a:ext cx="585662" cy="6737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90515" y="3564342"/>
            <a:ext cx="1180840" cy="12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011111" y="2373034"/>
            <a:ext cx="585216" cy="646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255219" y="2933147"/>
                <a:ext cx="3421332" cy="331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19" y="2933147"/>
                <a:ext cx="3421332" cy="331437"/>
              </a:xfrm>
              <a:prstGeom prst="rect">
                <a:avLst/>
              </a:prstGeom>
              <a:blipFill rotWithShape="0">
                <a:blip r:embed="rId15"/>
                <a:stretch>
                  <a:fillRect l="-249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55219" y="3881058"/>
                <a:ext cx="30496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)∙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19" y="3881058"/>
                <a:ext cx="3049681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00" t="-30000" r="-152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236656" y="3444907"/>
                <a:ext cx="2631105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656" y="3444907"/>
                <a:ext cx="2631105" cy="314766"/>
              </a:xfrm>
              <a:prstGeom prst="rect">
                <a:avLst/>
              </a:prstGeom>
              <a:blipFill rotWithShape="0">
                <a:blip r:embed="rId17"/>
                <a:stretch>
                  <a:fillRect l="-463" t="-7692" r="-1620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Brace 77"/>
          <p:cNvSpPr/>
          <p:nvPr/>
        </p:nvSpPr>
        <p:spPr>
          <a:xfrm>
            <a:off x="7350424" y="2752824"/>
            <a:ext cx="1210709" cy="1650817"/>
          </a:xfrm>
          <a:prstGeom prst="leftBrac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05498" y="2453239"/>
                <a:ext cx="1983813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498" y="2453239"/>
                <a:ext cx="1983813" cy="6211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 rot="20209621">
            <a:off x="9229605" y="2642689"/>
            <a:ext cx="704088" cy="566802"/>
            <a:chOff x="9229605" y="2642689"/>
            <a:chExt cx="704088" cy="56680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9229605" y="2642689"/>
              <a:ext cx="702734" cy="287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229605" y="2926027"/>
              <a:ext cx="704088" cy="283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V="1">
            <a:off x="2446296" y="6103399"/>
            <a:ext cx="7219950" cy="285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44453" y="5648136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-6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6228" y="561792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-9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00876" y="6140145"/>
            <a:ext cx="2279874" cy="597835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Dipolar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51976" y="6155809"/>
            <a:ext cx="4248899" cy="573626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         Exchange - Anisotropy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28967" y="5658811"/>
                <a:ext cx="1073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967" y="5658811"/>
                <a:ext cx="1073243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5682" t="-4918" r="-9091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H="1" flipV="1">
            <a:off x="3570258" y="6003064"/>
            <a:ext cx="1" cy="1146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8380383" y="6003064"/>
            <a:ext cx="1" cy="1146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4429250" y="5925871"/>
            <a:ext cx="2346935" cy="803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8140813" y="5229649"/>
                <a:ext cx="24790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𝐌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𝐦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𝐫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0813" y="5229649"/>
                <a:ext cx="2479077" cy="276999"/>
              </a:xfrm>
              <a:prstGeom prst="rect">
                <a:avLst/>
              </a:prstGeom>
              <a:blipFill rotWithShape="0">
                <a:blip r:embed="rId20"/>
                <a:stretch>
                  <a:fillRect l="-3194" t="-28889" r="-491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8102134" y="4614088"/>
                <a:ext cx="7046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</m:oMath>
                  </m:oMathPara>
                </a14:m>
                <a:endParaRPr lang="en-US" sz="20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134" y="4614088"/>
                <a:ext cx="704680" cy="307777"/>
              </a:xfrm>
              <a:prstGeom prst="rect">
                <a:avLst/>
              </a:prstGeom>
              <a:blipFill rotWithShape="0">
                <a:blip r:embed="rId21"/>
                <a:stretch>
                  <a:fillRect l="-7759" t="-30000" r="-5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043361" y="4918957"/>
                <a:ext cx="11856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361" y="4918957"/>
                <a:ext cx="1185606" cy="276999"/>
              </a:xfrm>
              <a:prstGeom prst="rect">
                <a:avLst/>
              </a:prstGeom>
              <a:blipFill rotWithShape="0">
                <a:blip r:embed="rId22"/>
                <a:stretch>
                  <a:fillRect t="-31111" r="-20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Connector 49"/>
          <p:cNvCxnSpPr/>
          <p:nvPr/>
        </p:nvCxnSpPr>
        <p:spPr>
          <a:xfrm>
            <a:off x="8140813" y="2820199"/>
            <a:ext cx="3707886" cy="624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8140813" y="2820199"/>
            <a:ext cx="3707887" cy="624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11416912" y="6412290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05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xmlns="" id="{A0F80670-36F1-418B-B5AD-0D406C4AA9CD}"/>
              </a:ext>
            </a:extLst>
          </p:cNvPr>
          <p:cNvSpPr txBox="1">
            <a:spLocks/>
          </p:cNvSpPr>
          <p:nvPr/>
        </p:nvSpPr>
        <p:spPr>
          <a:xfrm>
            <a:off x="838200" y="3045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/>
              <a:t>Δυναμική </a:t>
            </a:r>
            <a:r>
              <a:rPr lang="el-GR" dirty="0" err="1"/>
              <a:t>Μαγνήτισης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3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565554" y="2319688"/>
            <a:ext cx="2381961" cy="352284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83907" y="2319688"/>
            <a:ext cx="2381961" cy="35228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493"/>
            <a:ext cx="10515600" cy="491202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Διάδοση Κυμάτων Σπιν σε </a:t>
            </a:r>
            <a:r>
              <a:rPr lang="el-GR" dirty="0" err="1"/>
              <a:t>Στρωματικές</a:t>
            </a:r>
            <a:r>
              <a:rPr lang="el-GR" dirty="0"/>
              <a:t> Δομές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35433" y="2033949"/>
            <a:ext cx="4805481" cy="4296835"/>
            <a:chOff x="6933697" y="1080026"/>
            <a:chExt cx="4805481" cy="4296835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757" y="1080026"/>
              <a:ext cx="4260421" cy="4296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933697" y="1562100"/>
                  <a:ext cx="1010153" cy="59676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97" y="1562100"/>
                  <a:ext cx="1010153" cy="59676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933697" y="2355190"/>
                  <a:ext cx="97206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97" y="2355190"/>
                  <a:ext cx="972061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933697" y="3217126"/>
                  <a:ext cx="972061" cy="5967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−+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97" y="3217126"/>
                  <a:ext cx="972061" cy="59676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6971294" y="4009708"/>
                  <a:ext cx="972061" cy="5661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/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294" y="4009708"/>
                  <a:ext cx="972061" cy="56611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TextBox 25"/>
            <p:cNvSpPr txBox="1"/>
            <p:nvPr/>
          </p:nvSpPr>
          <p:spPr>
            <a:xfrm>
              <a:off x="7692220" y="3188616"/>
              <a:ext cx="21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92220" y="2344683"/>
              <a:ext cx="21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24774" y="1554472"/>
              <a:ext cx="21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06829" y="1464985"/>
                <a:ext cx="3262368" cy="5747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829" y="1464985"/>
                <a:ext cx="3262368" cy="57477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3077985" y="3285384"/>
            <a:ext cx="933450" cy="0"/>
          </a:xfrm>
          <a:prstGeom prst="line">
            <a:avLst/>
          </a:prstGeom>
          <a:ln w="47625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097034" y="2546135"/>
                <a:ext cx="972061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34" y="2546135"/>
                <a:ext cx="972061" cy="59676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3008699" y="5059415"/>
            <a:ext cx="933450" cy="0"/>
          </a:xfrm>
          <a:prstGeom prst="line">
            <a:avLst/>
          </a:prstGeom>
          <a:ln w="47625"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99088" y="5094817"/>
                <a:ext cx="972061" cy="5661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088" y="5094817"/>
                <a:ext cx="972061" cy="56611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394939" y="3885583"/>
                <a:ext cx="972061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/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39" y="3885583"/>
                <a:ext cx="972061" cy="5967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19586" y="3895392"/>
                <a:ext cx="9720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586" y="3895392"/>
                <a:ext cx="972061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c 11"/>
          <p:cNvSpPr/>
          <p:nvPr/>
        </p:nvSpPr>
        <p:spPr>
          <a:xfrm>
            <a:off x="1500826" y="3309113"/>
            <a:ext cx="1463040" cy="1463040"/>
          </a:xfrm>
          <a:prstGeom prst="arc">
            <a:avLst>
              <a:gd name="adj1" fmla="val 16200000"/>
              <a:gd name="adj2" fmla="val 5519869"/>
            </a:avLst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c 31"/>
          <p:cNvSpPr/>
          <p:nvPr/>
        </p:nvSpPr>
        <p:spPr>
          <a:xfrm flipH="1">
            <a:off x="4122367" y="3387339"/>
            <a:ext cx="1463040" cy="1463040"/>
          </a:xfrm>
          <a:prstGeom prst="arc">
            <a:avLst>
              <a:gd name="adj1" fmla="val 16200000"/>
              <a:gd name="adj2" fmla="val 5519869"/>
            </a:avLst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026701" y="6122466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3097034" y="6122466"/>
            <a:ext cx="933450" cy="0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16912" y="6412290"/>
            <a:ext cx="44230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34223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18455" r="31397" b="22345"/>
          <a:stretch/>
        </p:blipFill>
        <p:spPr>
          <a:xfrm>
            <a:off x="584393" y="1131322"/>
            <a:ext cx="4133265" cy="29990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86215" y="36149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67345" y="35877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2" name="Straight Connector 51"/>
          <p:cNvCxnSpPr/>
          <p:nvPr/>
        </p:nvCxnSpPr>
        <p:spPr>
          <a:xfrm>
            <a:off x="789760" y="1302593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08955" y="946656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5" y="946656"/>
                <a:ext cx="556243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8681" t="-24590" r="-3296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 flipH="1">
            <a:off x="1177078" y="1284850"/>
            <a:ext cx="206327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119201" y="928946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01" y="928946"/>
                <a:ext cx="556243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780" t="-24590" r="-3186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138" y="97522"/>
            <a:ext cx="6379477" cy="6760478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V="1">
            <a:off x="5537679" y="2768836"/>
            <a:ext cx="0" cy="247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344025" y="333495"/>
            <a:ext cx="20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/>
              <a:t> </a:t>
            </a:r>
            <a:r>
              <a:rPr lang="el-GR" dirty="0"/>
              <a:t>δομικές μονάδες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1416912" y="6412290"/>
            <a:ext cx="416653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07</a:t>
            </a:r>
          </a:p>
        </p:txBody>
      </p:sp>
      <p:sp>
        <p:nvSpPr>
          <p:cNvPr id="10" name="Left Brace 9"/>
          <p:cNvSpPr/>
          <p:nvPr/>
        </p:nvSpPr>
        <p:spPr>
          <a:xfrm rot="4703830">
            <a:off x="3674550" y="995272"/>
            <a:ext cx="101909" cy="3096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39394" y="643530"/>
            <a:ext cx="172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89335" y="4909489"/>
                <a:ext cx="1564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35" y="4909489"/>
                <a:ext cx="156465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946" r="-11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85" y="5278821"/>
                <a:ext cx="12214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400" b="0" dirty="0"/>
                  <a:t>10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85" y="5278821"/>
                <a:ext cx="1221425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2000" t="-24590" r="-1450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73983" y="5648153"/>
                <a:ext cx="1371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83" y="5648153"/>
                <a:ext cx="1371209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6667" t="-5000" r="-4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081101" y="4567933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Κάθετη Διάδοση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76351" y="6067397"/>
                <a:ext cx="2161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51" y="6067397"/>
                <a:ext cx="216161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535" t="-4918" r="-3944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rot="5400000" flipV="1">
            <a:off x="1331001" y="5973870"/>
            <a:ext cx="0" cy="219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53651" y="3946739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445192" y="3900829"/>
            <a:ext cx="921146" cy="180921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21036274">
            <a:off x="263409" y="2559473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80914" y="6252063"/>
            <a:ext cx="727788" cy="60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0" t="90155" r="6872" b="-644"/>
          <a:stretch/>
        </p:blipFill>
        <p:spPr>
          <a:xfrm>
            <a:off x="10597919" y="6083558"/>
            <a:ext cx="727788" cy="7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18456" r="31397" b="22343"/>
          <a:stretch/>
        </p:blipFill>
        <p:spPr>
          <a:xfrm>
            <a:off x="584101" y="1128700"/>
            <a:ext cx="4133557" cy="29992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662" y="97522"/>
            <a:ext cx="6379477" cy="6760478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9124950" y="4701792"/>
            <a:ext cx="250545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16912" y="6412290"/>
            <a:ext cx="4459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89335" y="4909489"/>
                <a:ext cx="15646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=0.05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35" y="4909489"/>
                <a:ext cx="156465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946" r="-1167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15285" y="5278821"/>
                <a:ext cx="12214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r>
                  <a:rPr lang="en-US" sz="2400" b="0" dirty="0"/>
                  <a:t>10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85" y="5278821"/>
                <a:ext cx="1221425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2000" t="-24590" r="-1450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073983" y="5648153"/>
                <a:ext cx="13712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983" y="5648153"/>
                <a:ext cx="1371209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6667" t="-5000" r="-48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789760" y="1302593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08955" y="946656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955" y="946656"/>
                <a:ext cx="556243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8681" t="-24590" r="-32967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2753651" y="3946739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445192" y="3900829"/>
            <a:ext cx="921146" cy="180921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76351" y="6067397"/>
                <a:ext cx="21616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/(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6351" y="6067397"/>
                <a:ext cx="2161617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2535" t="-4918" r="-3944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Connector 46"/>
          <p:cNvCxnSpPr/>
          <p:nvPr/>
        </p:nvCxnSpPr>
        <p:spPr>
          <a:xfrm rot="5400000" flipV="1">
            <a:off x="1331001" y="5973870"/>
            <a:ext cx="0" cy="2194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Left Brace 48"/>
          <p:cNvSpPr/>
          <p:nvPr/>
        </p:nvSpPr>
        <p:spPr>
          <a:xfrm rot="4703830">
            <a:off x="3674550" y="995272"/>
            <a:ext cx="101909" cy="3096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39394" y="643530"/>
            <a:ext cx="172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537679" y="2768836"/>
            <a:ext cx="0" cy="247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Brace 52"/>
          <p:cNvSpPr/>
          <p:nvPr/>
        </p:nvSpPr>
        <p:spPr>
          <a:xfrm rot="4703830">
            <a:off x="2337617" y="1080530"/>
            <a:ext cx="107446" cy="5936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942158" y="884377"/>
            <a:ext cx="11187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latin typeface="+mj-lt"/>
                <a:cs typeface="Times New Roman" panose="02020603050405020304" pitchFamily="18" charset="0"/>
              </a:rPr>
              <a:t>Ατέλεια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003616" y="573599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616" y="573599"/>
                <a:ext cx="55624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780" t="-24590" r="-3186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 rot="21036274">
            <a:off x="263409" y="2559473"/>
            <a:ext cx="609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…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416912" y="6412290"/>
            <a:ext cx="416653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07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0580914" y="6252063"/>
            <a:ext cx="727788" cy="605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20" t="90155" r="6872" b="-644"/>
          <a:stretch/>
        </p:blipFill>
        <p:spPr>
          <a:xfrm>
            <a:off x="10597919" y="6083558"/>
            <a:ext cx="727788" cy="709127"/>
          </a:xfrm>
          <a:prstGeom prst="rect">
            <a:avLst/>
          </a:prstGeom>
        </p:spPr>
      </p:pic>
      <p:cxnSp>
        <p:nvCxnSpPr>
          <p:cNvPr id="43" name="Straight Connector 42"/>
          <p:cNvCxnSpPr/>
          <p:nvPr/>
        </p:nvCxnSpPr>
        <p:spPr>
          <a:xfrm flipH="1">
            <a:off x="1177078" y="1284850"/>
            <a:ext cx="206327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19201" y="928946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201" y="928946"/>
                <a:ext cx="5562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9780" t="-24590" r="-31868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4C9D0DBA-517F-4F99-BCA5-C14E44E32299}"/>
              </a:ext>
            </a:extLst>
          </p:cNvPr>
          <p:cNvSpPr txBox="1"/>
          <p:nvPr/>
        </p:nvSpPr>
        <p:spPr>
          <a:xfrm>
            <a:off x="1081101" y="4567933"/>
            <a:ext cx="1743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Κάθετη Διάδοση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769A2CA-A903-4C31-84CB-B4A2ABDF99C6}"/>
              </a:ext>
            </a:extLst>
          </p:cNvPr>
          <p:cNvSpPr txBox="1"/>
          <p:nvPr/>
        </p:nvSpPr>
        <p:spPr>
          <a:xfrm>
            <a:off x="9344025" y="333495"/>
            <a:ext cx="208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en-US" dirty="0"/>
              <a:t> </a:t>
            </a:r>
            <a:r>
              <a:rPr lang="el-GR" dirty="0"/>
              <a:t>δομικές μονάδες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8A67D0B1-BFD6-4950-BB5E-150AE2EB21F8}"/>
              </a:ext>
            </a:extLst>
          </p:cNvPr>
          <p:cNvSpPr txBox="1"/>
          <p:nvPr/>
        </p:nvSpPr>
        <p:spPr>
          <a:xfrm>
            <a:off x="1386215" y="361496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84577E18-AC67-4291-89F2-DFFF64B4DF21}"/>
              </a:ext>
            </a:extLst>
          </p:cNvPr>
          <p:cNvSpPr txBox="1"/>
          <p:nvPr/>
        </p:nvSpPr>
        <p:spPr>
          <a:xfrm>
            <a:off x="1567345" y="358772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2906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67"/>
            <a:ext cx="5423160" cy="5747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07" y="1116248"/>
            <a:ext cx="6013749" cy="2625783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 rot="4557441" flipV="1">
            <a:off x="5642010" y="3022317"/>
            <a:ext cx="1224498" cy="2350539"/>
          </a:xfrm>
          <a:prstGeom prst="arc">
            <a:avLst>
              <a:gd name="adj1" fmla="val 16200000"/>
              <a:gd name="adj2" fmla="val 5519869"/>
            </a:avLst>
          </a:prstGeom>
          <a:ln w="476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96456" y="410198"/>
            <a:ext cx="20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Προσπίπτον πλάτος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366" y="2811566"/>
            <a:ext cx="0" cy="247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V="1">
            <a:off x="5438827" y="4116867"/>
            <a:ext cx="0" cy="247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6" y="4309150"/>
            <a:ext cx="463528" cy="29534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114675" y="4490101"/>
            <a:ext cx="2130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062540" y="5524219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8351465" y="4228819"/>
            <a:ext cx="0" cy="16197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868865" y="4662207"/>
            <a:ext cx="914400" cy="2143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59"/>
          <p:cNvSpPr>
            <a:spLocks noChangeShapeType="1"/>
          </p:cNvSpPr>
          <p:nvPr/>
        </p:nvSpPr>
        <p:spPr bwMode="auto">
          <a:xfrm>
            <a:off x="8351465" y="4732057"/>
            <a:ext cx="431800" cy="73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>
            <a:off x="8351465" y="4732057"/>
            <a:ext cx="215900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61"/>
          <p:cNvSpPr>
            <a:spLocks noChangeShapeType="1"/>
          </p:cNvSpPr>
          <p:nvPr/>
        </p:nvSpPr>
        <p:spPr bwMode="auto">
          <a:xfrm flipV="1">
            <a:off x="8359432" y="4805081"/>
            <a:ext cx="352396" cy="10435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63"/>
          <p:cNvSpPr>
            <a:spLocks noChangeShapeType="1"/>
          </p:cNvSpPr>
          <p:nvPr/>
        </p:nvSpPr>
        <p:spPr bwMode="auto">
          <a:xfrm flipH="1">
            <a:off x="8133977" y="4876519"/>
            <a:ext cx="730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94651" y="4908547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51" y="4908547"/>
                <a:ext cx="4619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40727" y="4001989"/>
                <a:ext cx="530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727" y="4001989"/>
                <a:ext cx="53040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9553812">
            <a:off x="8251571" y="5118600"/>
            <a:ext cx="366732" cy="37398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48767" y="5054194"/>
                <a:ext cx="407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67" y="5054194"/>
                <a:ext cx="4070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667" t="-1639" r="-151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1416912" y="6412290"/>
            <a:ext cx="44916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64822" y="2796176"/>
            <a:ext cx="418744" cy="35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49787" y="4295083"/>
                <a:ext cx="10715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787" y="4295083"/>
                <a:ext cx="107151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714" r="-457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1" t="91032"/>
          <a:stretch/>
        </p:blipFill>
        <p:spPr>
          <a:xfrm>
            <a:off x="3994375" y="5710335"/>
            <a:ext cx="1432768" cy="515402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994375" y="6207075"/>
            <a:ext cx="2751658" cy="33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0845CE0-6A39-490D-B1DC-7C2D39C934DC}"/>
                  </a:ext>
                </a:extLst>
              </p:cNvPr>
              <p:cNvSpPr txBox="1"/>
              <p:nvPr/>
            </p:nvSpPr>
            <p:spPr>
              <a:xfrm>
                <a:off x="8944324" y="456364"/>
                <a:ext cx="1057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~0.001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845CE0-6A39-490D-B1DC-7C2D39C934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324" y="456364"/>
                <a:ext cx="1057469" cy="276999"/>
              </a:xfrm>
              <a:prstGeom prst="rect">
                <a:avLst/>
              </a:prstGeom>
              <a:blipFill>
                <a:blip r:embed="rId9"/>
                <a:stretch>
                  <a:fillRect l="-1149" r="-575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4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567"/>
            <a:ext cx="5423160" cy="57470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507" y="1116248"/>
            <a:ext cx="6013749" cy="2625783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 rot="4557441" flipV="1">
            <a:off x="5642010" y="3022317"/>
            <a:ext cx="1224498" cy="2350539"/>
          </a:xfrm>
          <a:prstGeom prst="arc">
            <a:avLst>
              <a:gd name="adj1" fmla="val 16200000"/>
              <a:gd name="adj2" fmla="val 5519869"/>
            </a:avLst>
          </a:prstGeom>
          <a:ln w="47625">
            <a:solidFill>
              <a:schemeClr val="tx1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366191" y="1239140"/>
            <a:ext cx="0" cy="1974079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852381" y="3971286"/>
            <a:ext cx="2235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err="1">
                <a:solidFill>
                  <a:srgbClr val="00B0F0"/>
                </a:solidFill>
              </a:rPr>
              <a:t>Αντισυμμετρικό</a:t>
            </a:r>
            <a:r>
              <a:rPr lang="el-GR" sz="2400" dirty="0">
                <a:solidFill>
                  <a:srgbClr val="00B0F0"/>
                </a:solidFill>
              </a:rPr>
              <a:t> </a:t>
            </a:r>
            <a:endParaRPr lang="en-US" sz="2400" dirty="0">
              <a:solidFill>
                <a:srgbClr val="00B0F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8366" y="2811566"/>
            <a:ext cx="0" cy="247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V="1">
            <a:off x="5438827" y="4116867"/>
            <a:ext cx="0" cy="2478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606" y="4309150"/>
            <a:ext cx="463528" cy="295345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3114675" y="4490101"/>
            <a:ext cx="2130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062540" y="5524219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56"/>
          <p:cNvSpPr>
            <a:spLocks noChangeShapeType="1"/>
          </p:cNvSpPr>
          <p:nvPr/>
        </p:nvSpPr>
        <p:spPr bwMode="auto">
          <a:xfrm>
            <a:off x="8351465" y="4228819"/>
            <a:ext cx="0" cy="16197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7868865" y="4662207"/>
            <a:ext cx="914400" cy="2143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59"/>
          <p:cNvSpPr>
            <a:spLocks noChangeShapeType="1"/>
          </p:cNvSpPr>
          <p:nvPr/>
        </p:nvSpPr>
        <p:spPr bwMode="auto">
          <a:xfrm>
            <a:off x="8351465" y="4732057"/>
            <a:ext cx="431800" cy="73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60"/>
          <p:cNvSpPr>
            <a:spLocks noChangeShapeType="1"/>
          </p:cNvSpPr>
          <p:nvPr/>
        </p:nvSpPr>
        <p:spPr bwMode="auto">
          <a:xfrm>
            <a:off x="8351465" y="4732057"/>
            <a:ext cx="215900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61"/>
          <p:cNvSpPr>
            <a:spLocks noChangeShapeType="1"/>
          </p:cNvSpPr>
          <p:nvPr/>
        </p:nvSpPr>
        <p:spPr bwMode="auto">
          <a:xfrm flipV="1">
            <a:off x="8359432" y="4805081"/>
            <a:ext cx="352396" cy="10435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Line 63"/>
          <p:cNvSpPr>
            <a:spLocks noChangeShapeType="1"/>
          </p:cNvSpPr>
          <p:nvPr/>
        </p:nvSpPr>
        <p:spPr bwMode="auto">
          <a:xfrm flipH="1">
            <a:off x="8133977" y="4876519"/>
            <a:ext cx="730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594651" y="4908547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51" y="4908547"/>
                <a:ext cx="461986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940727" y="4001989"/>
                <a:ext cx="5304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727" y="4001989"/>
                <a:ext cx="530402" cy="3693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c 22"/>
          <p:cNvSpPr/>
          <p:nvPr/>
        </p:nvSpPr>
        <p:spPr>
          <a:xfrm rot="19553812">
            <a:off x="8251571" y="5118600"/>
            <a:ext cx="366732" cy="373985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48767" y="5054194"/>
                <a:ext cx="40709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767" y="5054194"/>
                <a:ext cx="40709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16667" t="-1639" r="-1515"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1416912" y="6412290"/>
            <a:ext cx="44916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08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64822" y="2796176"/>
            <a:ext cx="418744" cy="35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849787" y="4295083"/>
                <a:ext cx="107151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GHz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787" y="4295083"/>
                <a:ext cx="1071512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1714" r="-4571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81" t="91032"/>
          <a:stretch/>
        </p:blipFill>
        <p:spPr>
          <a:xfrm>
            <a:off x="3994375" y="5710335"/>
            <a:ext cx="1432768" cy="5154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994375" y="6207075"/>
            <a:ext cx="2751658" cy="333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3CA8EAB-FC4A-4869-AADA-23EC64467332}"/>
              </a:ext>
            </a:extLst>
          </p:cNvPr>
          <p:cNvSpPr txBox="1"/>
          <p:nvPr/>
        </p:nvSpPr>
        <p:spPr>
          <a:xfrm>
            <a:off x="6896456" y="410198"/>
            <a:ext cx="2047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Προσπίπτον πλάτος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DF3F764E-F5E2-4D59-9B61-F564610EE675}"/>
                  </a:ext>
                </a:extLst>
              </p:cNvPr>
              <p:cNvSpPr txBox="1"/>
              <p:nvPr/>
            </p:nvSpPr>
            <p:spPr>
              <a:xfrm>
                <a:off x="8944324" y="456364"/>
                <a:ext cx="10574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~0.001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F3F764E-F5E2-4D59-9B61-F564610EE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324" y="456364"/>
                <a:ext cx="1057469" cy="276999"/>
              </a:xfrm>
              <a:prstGeom prst="rect">
                <a:avLst/>
              </a:prstGeom>
              <a:blipFill>
                <a:blip r:embed="rId9"/>
                <a:stretch>
                  <a:fillRect l="-1149" r="-575" b="-111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28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53453" y="4106306"/>
            <a:ext cx="5163698" cy="176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951" y="3767266"/>
            <a:ext cx="1088553" cy="97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1104" y="3314927"/>
            <a:ext cx="570368" cy="128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200" y="3045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err="1"/>
              <a:t>Οπτομαγνονική</a:t>
            </a:r>
            <a:r>
              <a:rPr lang="el-GR" dirty="0"/>
              <a:t> Αλληλεπίδραση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48" y="1751828"/>
            <a:ext cx="3252599" cy="13993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74827" y="935230"/>
            <a:ext cx="260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Στατική </a:t>
            </a:r>
            <a:r>
              <a:rPr lang="el-GR" sz="2400" dirty="0" err="1">
                <a:solidFill>
                  <a:srgbClr val="FF0000"/>
                </a:solidFill>
              </a:rPr>
              <a:t>Μαγνήτιση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3" y="1250917"/>
            <a:ext cx="2452426" cy="24524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6729" y="2049773"/>
            <a:ext cx="987816" cy="819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3334" y="2871859"/>
            <a:ext cx="769121" cy="413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6079" y="2065967"/>
            <a:ext cx="431617" cy="793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53395" y="2871445"/>
            <a:ext cx="1343465" cy="0"/>
          </a:xfrm>
          <a:prstGeom prst="line">
            <a:avLst/>
          </a:prstGeom>
          <a:ln w="19050">
            <a:solidFill>
              <a:srgbClr val="76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53396" y="2035177"/>
            <a:ext cx="0" cy="839581"/>
          </a:xfrm>
          <a:prstGeom prst="line">
            <a:avLst/>
          </a:prstGeom>
          <a:ln w="19050">
            <a:solidFill>
              <a:srgbClr val="76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85534" y="2551899"/>
            <a:ext cx="8444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64592" y="2168363"/>
                <a:ext cx="3198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92" y="2168363"/>
                <a:ext cx="31989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20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5091" y="1138477"/>
                <a:ext cx="11856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91" y="1138477"/>
                <a:ext cx="1185606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31111" r="-20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1037696" y="1469149"/>
            <a:ext cx="67752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16912" y="6412290"/>
            <a:ext cx="44916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69448" y="2551899"/>
            <a:ext cx="283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Συντελεστής </a:t>
            </a:r>
            <a:r>
              <a:rPr lang="en-US" sz="2400" dirty="0">
                <a:latin typeface="+mj-lt"/>
              </a:rPr>
              <a:t>Faraday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08" y="1867338"/>
            <a:ext cx="781068" cy="3356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0" t="1" b="-4195"/>
          <a:stretch/>
        </p:blipFill>
        <p:spPr>
          <a:xfrm>
            <a:off x="8283349" y="2641891"/>
            <a:ext cx="263302" cy="349755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 flipV="1">
            <a:off x="604824" y="3588703"/>
            <a:ext cx="0" cy="626787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911051" y="3894929"/>
            <a:ext cx="0" cy="626787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09394" y="3803808"/>
            <a:ext cx="411480" cy="41148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60003" y="4054433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3" y="4054433"/>
                <a:ext cx="246691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40254" y="3594319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54" y="3594319"/>
                <a:ext cx="246691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9194" y="3336526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4" y="3336526"/>
                <a:ext cx="246691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7500" r="-750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416912" y="6412290"/>
            <a:ext cx="4459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41119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353453" y="4106306"/>
            <a:ext cx="5163698" cy="1763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8951" y="3767266"/>
            <a:ext cx="1088553" cy="9740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251104" y="3314927"/>
            <a:ext cx="570368" cy="12875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694215" y="3727883"/>
            <a:ext cx="468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009900"/>
                </a:solidFill>
              </a:rPr>
              <a:t>Δυναμική </a:t>
            </a:r>
            <a:r>
              <a:rPr lang="en-US" sz="2400" dirty="0">
                <a:solidFill>
                  <a:srgbClr val="009900"/>
                </a:solidFill>
              </a:rPr>
              <a:t>M</a:t>
            </a:r>
            <a:r>
              <a:rPr lang="el-GR" sz="2400" dirty="0" err="1">
                <a:solidFill>
                  <a:srgbClr val="009900"/>
                </a:solidFill>
              </a:rPr>
              <a:t>αγνήτιση</a:t>
            </a:r>
            <a:r>
              <a:rPr lang="el-GR" sz="2400" dirty="0">
                <a:solidFill>
                  <a:srgbClr val="009900"/>
                </a:solidFill>
              </a:rPr>
              <a:t> </a:t>
            </a:r>
            <a:r>
              <a:rPr lang="en-US" sz="2400" dirty="0">
                <a:solidFill>
                  <a:srgbClr val="009900"/>
                </a:solidFill>
              </a:rPr>
              <a:t>(</a:t>
            </a:r>
            <a:r>
              <a:rPr lang="el-GR" sz="2400" dirty="0">
                <a:solidFill>
                  <a:srgbClr val="009900"/>
                </a:solidFill>
              </a:rPr>
              <a:t>Κύματα Σπιν</a:t>
            </a:r>
            <a:r>
              <a:rPr lang="en-US" sz="2400" dirty="0">
                <a:solidFill>
                  <a:srgbClr val="009900"/>
                </a:solidFill>
              </a:rPr>
              <a:t>)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200" y="3045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err="1"/>
              <a:t>Οπτομαγνονική</a:t>
            </a:r>
            <a:r>
              <a:rPr lang="el-GR" dirty="0"/>
              <a:t> Αλληλεπίδραση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948" y="1751828"/>
            <a:ext cx="3252599" cy="139932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74827" y="935230"/>
            <a:ext cx="260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Στατική </a:t>
            </a:r>
            <a:r>
              <a:rPr lang="el-GR" sz="2400" dirty="0" err="1">
                <a:solidFill>
                  <a:srgbClr val="FF0000"/>
                </a:solidFill>
              </a:rPr>
              <a:t>Μαγνήτιση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70" y="4521463"/>
            <a:ext cx="7418962" cy="14749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33" y="1250917"/>
            <a:ext cx="2452426" cy="24524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6729" y="2049773"/>
            <a:ext cx="987816" cy="8198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63334" y="2871859"/>
            <a:ext cx="769121" cy="4134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6079" y="2065967"/>
            <a:ext cx="431617" cy="7933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53395" y="2871445"/>
            <a:ext cx="1343465" cy="0"/>
          </a:xfrm>
          <a:prstGeom prst="line">
            <a:avLst/>
          </a:prstGeom>
          <a:ln w="19050">
            <a:solidFill>
              <a:srgbClr val="76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053396" y="2035177"/>
            <a:ext cx="0" cy="839581"/>
          </a:xfrm>
          <a:prstGeom prst="line">
            <a:avLst/>
          </a:prstGeom>
          <a:ln w="19050">
            <a:solidFill>
              <a:srgbClr val="76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85534" y="2551899"/>
            <a:ext cx="84447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64592" y="2168363"/>
                <a:ext cx="3198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92" y="2168363"/>
                <a:ext cx="319892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3208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855091" y="1138477"/>
                <a:ext cx="118560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091" y="1138477"/>
                <a:ext cx="1185606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31111" r="-2000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 flipV="1">
            <a:off x="1037696" y="1469149"/>
            <a:ext cx="677525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1416912" y="6412290"/>
            <a:ext cx="44916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08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69448" y="2551899"/>
            <a:ext cx="283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Συντελεστής </a:t>
            </a:r>
            <a:r>
              <a:rPr lang="en-US" sz="2400" dirty="0">
                <a:latin typeface="+mj-lt"/>
              </a:rPr>
              <a:t>Faraday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708" y="1867338"/>
            <a:ext cx="781068" cy="33567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0" t="1" b="-4195"/>
          <a:stretch/>
        </p:blipFill>
        <p:spPr>
          <a:xfrm>
            <a:off x="8283349" y="2641891"/>
            <a:ext cx="263302" cy="349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06" y="4055030"/>
            <a:ext cx="2450592" cy="2450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67286" y="4890028"/>
                <a:ext cx="3198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238E19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286" y="4890028"/>
                <a:ext cx="319892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3208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604824" y="3588703"/>
            <a:ext cx="0" cy="626787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>
            <a:off x="911051" y="3894929"/>
            <a:ext cx="0" cy="626787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09394" y="3803808"/>
            <a:ext cx="411480" cy="41148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260003" y="4054433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003" y="4054433"/>
                <a:ext cx="246691" cy="307777"/>
              </a:xfrm>
              <a:prstGeom prst="rect">
                <a:avLst/>
              </a:prstGeom>
              <a:blipFill rotWithShape="0">
                <a:blip r:embed="rId10"/>
                <a:stretch>
                  <a:fillRect l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40254" y="3594319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254" y="3594319"/>
                <a:ext cx="246691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99194" y="3336526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4" y="3336526"/>
                <a:ext cx="246691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27500" r="-7500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11416912" y="6412290"/>
            <a:ext cx="4459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09</a:t>
            </a:r>
          </a:p>
        </p:txBody>
      </p:sp>
    </p:spTree>
    <p:extLst>
      <p:ext uri="{BB962C8B-B14F-4D97-AF65-F5344CB8AC3E}">
        <p14:creationId xmlns:p14="http://schemas.microsoft.com/office/powerpoint/2010/main" val="16864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Box 239"/>
          <p:cNvSpPr txBox="1"/>
          <p:nvPr/>
        </p:nvSpPr>
        <p:spPr>
          <a:xfrm>
            <a:off x="11416912" y="6412290"/>
            <a:ext cx="39946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42" name="Title 1">
            <a:extLst>
              <a:ext uri="{FF2B5EF4-FFF2-40B4-BE49-F238E27FC236}">
                <a16:creationId xmlns:a16="http://schemas.microsoft.com/office/drawing/2014/main" xmlns="" id="{32024591-70E9-4C5C-AAB3-0899EA5255CA}"/>
              </a:ext>
            </a:extLst>
          </p:cNvPr>
          <p:cNvSpPr txBox="1">
            <a:spLocks/>
          </p:cNvSpPr>
          <p:nvPr/>
        </p:nvSpPr>
        <p:spPr>
          <a:xfrm>
            <a:off x="681909" y="111158"/>
            <a:ext cx="10515600" cy="458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>
                <a:latin typeface="Corbel" panose="020B0503020204020204" pitchFamily="34" charset="0"/>
              </a:rPr>
              <a:t>Μεθοδολογία</a:t>
            </a:r>
            <a:endParaRPr lang="en-US" dirty="0">
              <a:latin typeface="Corbel" panose="020B0503020204020204" pitchFamily="34" charset="0"/>
            </a:endParaRPr>
          </a:p>
        </p:txBody>
      </p:sp>
      <p:grpSp>
        <p:nvGrpSpPr>
          <p:cNvPr id="243" name="Group 242">
            <a:extLst>
              <a:ext uri="{FF2B5EF4-FFF2-40B4-BE49-F238E27FC236}">
                <a16:creationId xmlns:a16="http://schemas.microsoft.com/office/drawing/2014/main" xmlns="" id="{6441CBD1-3098-4719-92B0-5434C5BAFD7B}"/>
              </a:ext>
            </a:extLst>
          </p:cNvPr>
          <p:cNvGrpSpPr/>
          <p:nvPr/>
        </p:nvGrpSpPr>
        <p:grpSpPr>
          <a:xfrm>
            <a:off x="1105364" y="800135"/>
            <a:ext cx="5958626" cy="1818542"/>
            <a:chOff x="3006313" y="982539"/>
            <a:chExt cx="5958626" cy="1818542"/>
          </a:xfrm>
        </p:grpSpPr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xmlns="" id="{36666BEF-0F5A-4248-941C-A33BC3CA901C}"/>
                </a:ext>
              </a:extLst>
            </p:cNvPr>
            <p:cNvGrpSpPr/>
            <p:nvPr/>
          </p:nvGrpSpPr>
          <p:grpSpPr>
            <a:xfrm>
              <a:off x="3006313" y="982539"/>
              <a:ext cx="5958626" cy="1818542"/>
              <a:chOff x="5983880" y="5039458"/>
              <a:chExt cx="5958626" cy="1818542"/>
            </a:xfrm>
          </p:grpSpPr>
          <p:pic>
            <p:nvPicPr>
              <p:cNvPr id="247" name="Picture 246">
                <a:extLst>
                  <a:ext uri="{FF2B5EF4-FFF2-40B4-BE49-F238E27FC236}">
                    <a16:creationId xmlns:a16="http://schemas.microsoft.com/office/drawing/2014/main" xmlns="" id="{42166F02-84B9-4517-9DAF-4E228CB60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3880" y="5039458"/>
                <a:ext cx="5958626" cy="181854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xmlns="" id="{F7004CB5-E852-4CB9-8E5D-E5A19D8B371F}"/>
                      </a:ext>
                    </a:extLst>
                  </p:cNvPr>
                  <p:cNvSpPr txBox="1"/>
                  <p:nvPr/>
                </p:nvSpPr>
                <p:spPr>
                  <a:xfrm>
                    <a:off x="6861620" y="5311126"/>
                    <a:ext cx="36321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61620" y="5311126"/>
                    <a:ext cx="363213" cy="30777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l="-16667" r="-10000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9" name="TextBox 248">
                    <a:extLst>
                      <a:ext uri="{FF2B5EF4-FFF2-40B4-BE49-F238E27FC236}">
                        <a16:creationId xmlns:a16="http://schemas.microsoft.com/office/drawing/2014/main" xmlns="" id="{6646618B-05D8-48AB-96BF-0411DF7B9B68}"/>
                      </a:ext>
                    </a:extLst>
                  </p:cNvPr>
                  <p:cNvSpPr txBox="1"/>
                  <p:nvPr/>
                </p:nvSpPr>
                <p:spPr>
                  <a:xfrm>
                    <a:off x="8585721" y="5311126"/>
                    <a:ext cx="377472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85721" y="5311126"/>
                    <a:ext cx="377472" cy="307777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l="-12903" b="-294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xmlns="" id="{1A1C0E76-977C-484B-95D1-EBF9C6866F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3" t="12511" r="15931" b="58322"/>
            <a:stretch/>
          </p:blipFill>
          <p:spPr>
            <a:xfrm>
              <a:off x="3809075" y="1222844"/>
              <a:ext cx="1174356" cy="548033"/>
            </a:xfrm>
            <a:prstGeom prst="rect">
              <a:avLst/>
            </a:prstGeom>
          </p:spPr>
        </p:pic>
        <p:pic>
          <p:nvPicPr>
            <p:cNvPr id="246" name="Picture 245">
              <a:extLst>
                <a:ext uri="{FF2B5EF4-FFF2-40B4-BE49-F238E27FC236}">
                  <a16:creationId xmlns:a16="http://schemas.microsoft.com/office/drawing/2014/main" xmlns="" id="{2D997086-F8FB-4035-94DD-7FB354BF19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73" t="12511" r="15931" b="58322"/>
            <a:stretch/>
          </p:blipFill>
          <p:spPr>
            <a:xfrm>
              <a:off x="5264227" y="1199810"/>
              <a:ext cx="1174356" cy="548033"/>
            </a:xfrm>
            <a:prstGeom prst="rect">
              <a:avLst/>
            </a:prstGeom>
          </p:spPr>
        </p:pic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xmlns="" id="{544D99DD-A292-4688-8DAD-CD19E031C2B6}"/>
              </a:ext>
            </a:extLst>
          </p:cNvPr>
          <p:cNvGrpSpPr/>
          <p:nvPr/>
        </p:nvGrpSpPr>
        <p:grpSpPr>
          <a:xfrm>
            <a:off x="1134196" y="4536845"/>
            <a:ext cx="5958626" cy="1818542"/>
            <a:chOff x="5983880" y="5039458"/>
            <a:chExt cx="5958626" cy="1818542"/>
          </a:xfrm>
        </p:grpSpPr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xmlns="" id="{B40A01F1-B56C-4857-9227-52C6F73FB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880" y="5039458"/>
              <a:ext cx="5958626" cy="1818542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2" name="TextBox 251">
                  <a:extLst>
                    <a:ext uri="{FF2B5EF4-FFF2-40B4-BE49-F238E27FC236}">
                      <a16:creationId xmlns:a16="http://schemas.microsoft.com/office/drawing/2014/main" xmlns="" id="{7B1BBB6B-7615-465B-AD3C-A07D1E1E0335}"/>
                    </a:ext>
                  </a:extLst>
                </p:cNvPr>
                <p:cNvSpPr txBox="1"/>
                <p:nvPr/>
              </p:nvSpPr>
              <p:spPr>
                <a:xfrm>
                  <a:off x="6861620" y="5311126"/>
                  <a:ext cx="36321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1620" y="5311126"/>
                  <a:ext cx="363213" cy="307777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6667" r="-10000" b="-156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3" name="TextBox 252">
                  <a:extLst>
                    <a:ext uri="{FF2B5EF4-FFF2-40B4-BE49-F238E27FC236}">
                      <a16:creationId xmlns:a16="http://schemas.microsoft.com/office/drawing/2014/main" xmlns="" id="{072D90AA-EE73-4A41-AB03-368621D03E29}"/>
                    </a:ext>
                  </a:extLst>
                </p:cNvPr>
                <p:cNvSpPr txBox="1"/>
                <p:nvPr/>
              </p:nvSpPr>
              <p:spPr>
                <a:xfrm>
                  <a:off x="8585721" y="5311126"/>
                  <a:ext cx="377472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𝑸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5721" y="5311126"/>
                  <a:ext cx="377472" cy="30777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l="-12903" b="-29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54" name="Picture 253">
            <a:extLst>
              <a:ext uri="{FF2B5EF4-FFF2-40B4-BE49-F238E27FC236}">
                <a16:creationId xmlns:a16="http://schemas.microsoft.com/office/drawing/2014/main" xmlns="" id="{60D66880-F69A-4DC1-8BD4-230190DD7D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3" t="12511" r="15931" b="58322"/>
          <a:stretch/>
        </p:blipFill>
        <p:spPr>
          <a:xfrm>
            <a:off x="1883652" y="4787624"/>
            <a:ext cx="1174356" cy="548033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xmlns="" id="{B12F6A19-C6D5-4846-B8C0-709ED7CBC1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3" t="12511" r="15931" b="58322"/>
          <a:stretch/>
        </p:blipFill>
        <p:spPr>
          <a:xfrm>
            <a:off x="3326386" y="4787623"/>
            <a:ext cx="1174356" cy="548033"/>
          </a:xfrm>
          <a:prstGeom prst="rect">
            <a:avLst/>
          </a:prstGeom>
        </p:spPr>
      </p:pic>
      <p:grpSp>
        <p:nvGrpSpPr>
          <p:cNvPr id="256" name="Group 255">
            <a:extLst>
              <a:ext uri="{FF2B5EF4-FFF2-40B4-BE49-F238E27FC236}">
                <a16:creationId xmlns:a16="http://schemas.microsoft.com/office/drawing/2014/main" xmlns="" id="{CED83701-344E-419D-B07A-C0115D622814}"/>
              </a:ext>
            </a:extLst>
          </p:cNvPr>
          <p:cNvGrpSpPr/>
          <p:nvPr/>
        </p:nvGrpSpPr>
        <p:grpSpPr>
          <a:xfrm>
            <a:off x="1519481" y="4703488"/>
            <a:ext cx="5022549" cy="1451072"/>
            <a:chOff x="2357398" y="2812512"/>
            <a:chExt cx="5022549" cy="1451072"/>
          </a:xfrm>
        </p:grpSpPr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xmlns="" id="{0D5E5253-0A4C-48DF-A545-30EC8B124111}"/>
                </a:ext>
              </a:extLst>
            </p:cNvPr>
            <p:cNvCxnSpPr/>
            <p:nvPr/>
          </p:nvCxnSpPr>
          <p:spPr>
            <a:xfrm flipH="1">
              <a:off x="2501358" y="3627213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xmlns="" id="{F63F92C5-B850-4963-A1D3-F8B1C541B1D7}"/>
                </a:ext>
              </a:extLst>
            </p:cNvPr>
            <p:cNvCxnSpPr/>
            <p:nvPr/>
          </p:nvCxnSpPr>
          <p:spPr>
            <a:xfrm flipH="1">
              <a:off x="2495956" y="2824292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xmlns="" id="{26807525-E719-481C-9EC9-D48FD16686E7}"/>
                </a:ext>
              </a:extLst>
            </p:cNvPr>
            <p:cNvCxnSpPr/>
            <p:nvPr/>
          </p:nvCxnSpPr>
          <p:spPr>
            <a:xfrm flipH="1">
              <a:off x="2357399" y="2819963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xmlns="" id="{1162E729-18C9-4596-99C3-E88DC8956D08}"/>
                </a:ext>
              </a:extLst>
            </p:cNvPr>
            <p:cNvCxnSpPr/>
            <p:nvPr/>
          </p:nvCxnSpPr>
          <p:spPr>
            <a:xfrm>
              <a:off x="2357398" y="344885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xmlns="" id="{D22FC853-B760-4ABD-86C4-8D8D449A82F2}"/>
                </a:ext>
              </a:extLst>
            </p:cNvPr>
            <p:cNvCxnSpPr/>
            <p:nvPr/>
          </p:nvCxnSpPr>
          <p:spPr>
            <a:xfrm flipH="1">
              <a:off x="2357399" y="3451900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xmlns="" id="{30208EA1-ED79-423C-99AD-B5778956B979}"/>
                </a:ext>
              </a:extLst>
            </p:cNvPr>
            <p:cNvCxnSpPr/>
            <p:nvPr/>
          </p:nvCxnSpPr>
          <p:spPr>
            <a:xfrm>
              <a:off x="2987281" y="2821245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xmlns="" id="{EA0CDB29-F217-4D09-BF69-5CD17F51F333}"/>
                </a:ext>
              </a:extLst>
            </p:cNvPr>
            <p:cNvCxnSpPr/>
            <p:nvPr/>
          </p:nvCxnSpPr>
          <p:spPr>
            <a:xfrm flipH="1">
              <a:off x="2357399" y="4257868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>
              <a:extLst>
                <a:ext uri="{FF2B5EF4-FFF2-40B4-BE49-F238E27FC236}">
                  <a16:creationId xmlns:a16="http://schemas.microsoft.com/office/drawing/2014/main" xmlns="" id="{0FE32B5A-6967-4097-BBBF-337A78684C52}"/>
                </a:ext>
              </a:extLst>
            </p:cNvPr>
            <p:cNvCxnSpPr/>
            <p:nvPr/>
          </p:nvCxnSpPr>
          <p:spPr>
            <a:xfrm>
              <a:off x="2492971" y="344885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xmlns="" id="{D6DF4229-C767-46F5-B044-3680B195C03F}"/>
                </a:ext>
              </a:extLst>
            </p:cNvPr>
            <p:cNvCxnSpPr/>
            <p:nvPr/>
          </p:nvCxnSpPr>
          <p:spPr>
            <a:xfrm>
              <a:off x="3121502" y="281996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xmlns="" id="{A6068A66-0109-45FC-BE41-51F6EF6624A0}"/>
                </a:ext>
              </a:extLst>
            </p:cNvPr>
            <p:cNvCxnSpPr/>
            <p:nvPr/>
          </p:nvCxnSpPr>
          <p:spPr>
            <a:xfrm flipH="1">
              <a:off x="2864666" y="3629132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xmlns="" id="{B26FAC30-BFE0-4914-AD4B-56D54157138B}"/>
                </a:ext>
              </a:extLst>
            </p:cNvPr>
            <p:cNvCxnSpPr/>
            <p:nvPr/>
          </p:nvCxnSpPr>
          <p:spPr>
            <a:xfrm flipH="1">
              <a:off x="2859264" y="2826211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xmlns="" id="{772A3D37-40C3-492C-9C2B-C062D416BEAB}"/>
                </a:ext>
              </a:extLst>
            </p:cNvPr>
            <p:cNvCxnSpPr/>
            <p:nvPr/>
          </p:nvCxnSpPr>
          <p:spPr>
            <a:xfrm flipH="1">
              <a:off x="2720707" y="2821882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xmlns="" id="{FFDB1D7E-55F4-4585-AFB9-50F9341CC212}"/>
                </a:ext>
              </a:extLst>
            </p:cNvPr>
            <p:cNvCxnSpPr/>
            <p:nvPr/>
          </p:nvCxnSpPr>
          <p:spPr>
            <a:xfrm>
              <a:off x="2720706" y="345077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xmlns="" id="{345408B8-141C-430F-9039-F80273503EF2}"/>
                </a:ext>
              </a:extLst>
            </p:cNvPr>
            <p:cNvCxnSpPr/>
            <p:nvPr/>
          </p:nvCxnSpPr>
          <p:spPr>
            <a:xfrm flipH="1">
              <a:off x="2720707" y="3453819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7A096CA2-C510-40D7-99EF-56D648F41AE1}"/>
                </a:ext>
              </a:extLst>
            </p:cNvPr>
            <p:cNvCxnSpPr/>
            <p:nvPr/>
          </p:nvCxnSpPr>
          <p:spPr>
            <a:xfrm>
              <a:off x="3350589" y="2823164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3A96C98C-F32C-4AD4-8522-BF51CF7D999F}"/>
                </a:ext>
              </a:extLst>
            </p:cNvPr>
            <p:cNvCxnSpPr/>
            <p:nvPr/>
          </p:nvCxnSpPr>
          <p:spPr>
            <a:xfrm flipH="1">
              <a:off x="2720707" y="4259787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9140CEA0-15FA-49EC-B07C-38941BBB7A79}"/>
                </a:ext>
              </a:extLst>
            </p:cNvPr>
            <p:cNvCxnSpPr/>
            <p:nvPr/>
          </p:nvCxnSpPr>
          <p:spPr>
            <a:xfrm>
              <a:off x="2856279" y="345077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2C0CE570-EC4E-4EBA-883C-EC06B7FFEE5F}"/>
                </a:ext>
              </a:extLst>
            </p:cNvPr>
            <p:cNvCxnSpPr/>
            <p:nvPr/>
          </p:nvCxnSpPr>
          <p:spPr>
            <a:xfrm>
              <a:off x="3484810" y="282188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C4E0B051-C6F6-4C23-B225-7D7F2AF3A3F6}"/>
                </a:ext>
              </a:extLst>
            </p:cNvPr>
            <p:cNvCxnSpPr/>
            <p:nvPr/>
          </p:nvCxnSpPr>
          <p:spPr>
            <a:xfrm flipH="1">
              <a:off x="3269684" y="3625161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8BD6FE85-D68B-413C-9178-F91A9EE8280B}"/>
                </a:ext>
              </a:extLst>
            </p:cNvPr>
            <p:cNvCxnSpPr/>
            <p:nvPr/>
          </p:nvCxnSpPr>
          <p:spPr>
            <a:xfrm flipH="1">
              <a:off x="3264282" y="2822240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>
              <a:extLst>
                <a:ext uri="{FF2B5EF4-FFF2-40B4-BE49-F238E27FC236}">
                  <a16:creationId xmlns:a16="http://schemas.microsoft.com/office/drawing/2014/main" xmlns="" id="{5ABA0A40-D8D7-44E5-8836-80966EB8D163}"/>
                </a:ext>
              </a:extLst>
            </p:cNvPr>
            <p:cNvCxnSpPr/>
            <p:nvPr/>
          </p:nvCxnSpPr>
          <p:spPr>
            <a:xfrm flipH="1">
              <a:off x="3125725" y="2817911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xmlns="" id="{546F8D1C-2379-40A8-8855-EA763E73E477}"/>
                </a:ext>
              </a:extLst>
            </p:cNvPr>
            <p:cNvCxnSpPr/>
            <p:nvPr/>
          </p:nvCxnSpPr>
          <p:spPr>
            <a:xfrm>
              <a:off x="3125724" y="344680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xmlns="" id="{96F49A87-4E26-49F7-95F3-DB6B0055E876}"/>
                </a:ext>
              </a:extLst>
            </p:cNvPr>
            <p:cNvCxnSpPr/>
            <p:nvPr/>
          </p:nvCxnSpPr>
          <p:spPr>
            <a:xfrm flipH="1">
              <a:off x="3125725" y="3449848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xmlns="" id="{02A9A484-452F-4809-AC01-4F565893C4CF}"/>
                </a:ext>
              </a:extLst>
            </p:cNvPr>
            <p:cNvCxnSpPr/>
            <p:nvPr/>
          </p:nvCxnSpPr>
          <p:spPr>
            <a:xfrm>
              <a:off x="3755607" y="2819193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xmlns="" id="{D31267EF-D302-4D70-A802-7F9DBCF282EA}"/>
                </a:ext>
              </a:extLst>
            </p:cNvPr>
            <p:cNvCxnSpPr/>
            <p:nvPr/>
          </p:nvCxnSpPr>
          <p:spPr>
            <a:xfrm flipH="1">
              <a:off x="3125725" y="4255816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xmlns="" id="{68FF9965-6EC6-4CA8-AEAF-2A7148DBD979}"/>
                </a:ext>
              </a:extLst>
            </p:cNvPr>
            <p:cNvCxnSpPr/>
            <p:nvPr/>
          </p:nvCxnSpPr>
          <p:spPr>
            <a:xfrm>
              <a:off x="3261297" y="344680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xmlns="" id="{5776ED62-F883-40AD-B170-CA7109CAE437}"/>
                </a:ext>
              </a:extLst>
            </p:cNvPr>
            <p:cNvCxnSpPr/>
            <p:nvPr/>
          </p:nvCxnSpPr>
          <p:spPr>
            <a:xfrm>
              <a:off x="3889828" y="2817911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xmlns="" id="{9C063B2F-6465-415E-9FBE-B4D8AFD5E0D5}"/>
                </a:ext>
              </a:extLst>
            </p:cNvPr>
            <p:cNvCxnSpPr/>
            <p:nvPr/>
          </p:nvCxnSpPr>
          <p:spPr>
            <a:xfrm flipH="1">
              <a:off x="3673701" y="3631487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xmlns="" id="{FA154F20-AE92-46A9-8CE7-EE0FCC39F142}"/>
                </a:ext>
              </a:extLst>
            </p:cNvPr>
            <p:cNvCxnSpPr/>
            <p:nvPr/>
          </p:nvCxnSpPr>
          <p:spPr>
            <a:xfrm flipH="1">
              <a:off x="3668299" y="2828566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xmlns="" id="{1E3ABBA3-0EBC-475E-8380-90C2D95DF866}"/>
                </a:ext>
              </a:extLst>
            </p:cNvPr>
            <p:cNvCxnSpPr/>
            <p:nvPr/>
          </p:nvCxnSpPr>
          <p:spPr>
            <a:xfrm flipH="1">
              <a:off x="3529742" y="2824237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xmlns="" id="{FDBD2DDC-5915-4E89-87EF-C9DBCFEE6A62}"/>
                </a:ext>
              </a:extLst>
            </p:cNvPr>
            <p:cNvCxnSpPr/>
            <p:nvPr/>
          </p:nvCxnSpPr>
          <p:spPr>
            <a:xfrm>
              <a:off x="3529741" y="3453128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xmlns="" id="{1D62B351-2AF5-4BA5-A4F5-DFE7820BC570}"/>
                </a:ext>
              </a:extLst>
            </p:cNvPr>
            <p:cNvCxnSpPr/>
            <p:nvPr/>
          </p:nvCxnSpPr>
          <p:spPr>
            <a:xfrm flipH="1">
              <a:off x="3529742" y="3456174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xmlns="" id="{52B9AA65-6A90-4346-9BB3-0C16B7811311}"/>
                </a:ext>
              </a:extLst>
            </p:cNvPr>
            <p:cNvCxnSpPr/>
            <p:nvPr/>
          </p:nvCxnSpPr>
          <p:spPr>
            <a:xfrm>
              <a:off x="4159624" y="2825519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xmlns="" id="{05B5014F-D2A1-422E-846E-D434A09F898E}"/>
                </a:ext>
              </a:extLst>
            </p:cNvPr>
            <p:cNvCxnSpPr/>
            <p:nvPr/>
          </p:nvCxnSpPr>
          <p:spPr>
            <a:xfrm flipH="1">
              <a:off x="3529742" y="4262142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9" name="Straight Connector 408">
              <a:extLst>
                <a:ext uri="{FF2B5EF4-FFF2-40B4-BE49-F238E27FC236}">
                  <a16:creationId xmlns:a16="http://schemas.microsoft.com/office/drawing/2014/main" xmlns="" id="{9DDBDD10-D4D4-48B2-87A1-C43D0F053093}"/>
                </a:ext>
              </a:extLst>
            </p:cNvPr>
            <p:cNvCxnSpPr/>
            <p:nvPr/>
          </p:nvCxnSpPr>
          <p:spPr>
            <a:xfrm>
              <a:off x="3665314" y="3453128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xmlns="" id="{5886F671-4D87-4DF3-993F-76581D607576}"/>
                </a:ext>
              </a:extLst>
            </p:cNvPr>
            <p:cNvCxnSpPr/>
            <p:nvPr/>
          </p:nvCxnSpPr>
          <p:spPr>
            <a:xfrm>
              <a:off x="4293845" y="2824237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xmlns="" id="{6B165835-9D29-408B-857B-74845EBF6C8C}"/>
                </a:ext>
              </a:extLst>
            </p:cNvPr>
            <p:cNvCxnSpPr/>
            <p:nvPr/>
          </p:nvCxnSpPr>
          <p:spPr>
            <a:xfrm flipH="1">
              <a:off x="4014709" y="3621814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xmlns="" id="{D1089098-DE50-46E6-B2DE-C98420478A91}"/>
                </a:ext>
              </a:extLst>
            </p:cNvPr>
            <p:cNvCxnSpPr/>
            <p:nvPr/>
          </p:nvCxnSpPr>
          <p:spPr>
            <a:xfrm flipH="1">
              <a:off x="4009307" y="2818893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xmlns="" id="{654F6132-1314-43D0-A5A9-DF77E9E12023}"/>
                </a:ext>
              </a:extLst>
            </p:cNvPr>
            <p:cNvCxnSpPr/>
            <p:nvPr/>
          </p:nvCxnSpPr>
          <p:spPr>
            <a:xfrm flipH="1">
              <a:off x="3870750" y="2814564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xmlns="" id="{5368AAD7-9784-4D28-92D9-569B8A044777}"/>
                </a:ext>
              </a:extLst>
            </p:cNvPr>
            <p:cNvCxnSpPr/>
            <p:nvPr/>
          </p:nvCxnSpPr>
          <p:spPr>
            <a:xfrm>
              <a:off x="3870749" y="344345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xmlns="" id="{22A2AD94-10D8-4351-8ED5-8F12CE57B3BB}"/>
                </a:ext>
              </a:extLst>
            </p:cNvPr>
            <p:cNvCxnSpPr/>
            <p:nvPr/>
          </p:nvCxnSpPr>
          <p:spPr>
            <a:xfrm flipH="1">
              <a:off x="3870750" y="3446501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xmlns="" id="{9DCC9693-0355-412B-8855-9CD216586512}"/>
                </a:ext>
              </a:extLst>
            </p:cNvPr>
            <p:cNvCxnSpPr/>
            <p:nvPr/>
          </p:nvCxnSpPr>
          <p:spPr>
            <a:xfrm>
              <a:off x="4500632" y="2815846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xmlns="" id="{00515EDD-4787-445E-A830-F4890F38B0FF}"/>
                </a:ext>
              </a:extLst>
            </p:cNvPr>
            <p:cNvCxnSpPr/>
            <p:nvPr/>
          </p:nvCxnSpPr>
          <p:spPr>
            <a:xfrm flipH="1">
              <a:off x="3870750" y="4252469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xmlns="" id="{B73757C4-867F-456F-8634-D12FEBEF12F1}"/>
                </a:ext>
              </a:extLst>
            </p:cNvPr>
            <p:cNvCxnSpPr/>
            <p:nvPr/>
          </p:nvCxnSpPr>
          <p:spPr>
            <a:xfrm>
              <a:off x="4006322" y="344345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>
              <a:extLst>
                <a:ext uri="{FF2B5EF4-FFF2-40B4-BE49-F238E27FC236}">
                  <a16:creationId xmlns:a16="http://schemas.microsoft.com/office/drawing/2014/main" xmlns="" id="{D85F6C3C-A65E-4F66-AC14-BDD5FC395D44}"/>
                </a:ext>
              </a:extLst>
            </p:cNvPr>
            <p:cNvCxnSpPr/>
            <p:nvPr/>
          </p:nvCxnSpPr>
          <p:spPr>
            <a:xfrm>
              <a:off x="4634853" y="281456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0" name="Straight Connector 419">
              <a:extLst>
                <a:ext uri="{FF2B5EF4-FFF2-40B4-BE49-F238E27FC236}">
                  <a16:creationId xmlns:a16="http://schemas.microsoft.com/office/drawing/2014/main" xmlns="" id="{C22F44B6-426C-4813-B166-2D223B2E10BB}"/>
                </a:ext>
              </a:extLst>
            </p:cNvPr>
            <p:cNvCxnSpPr/>
            <p:nvPr/>
          </p:nvCxnSpPr>
          <p:spPr>
            <a:xfrm flipH="1">
              <a:off x="4378017" y="3623733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1" name="Straight Connector 420">
              <a:extLst>
                <a:ext uri="{FF2B5EF4-FFF2-40B4-BE49-F238E27FC236}">
                  <a16:creationId xmlns:a16="http://schemas.microsoft.com/office/drawing/2014/main" xmlns="" id="{F3794838-E09E-40A1-BCB4-2072ED8963D0}"/>
                </a:ext>
              </a:extLst>
            </p:cNvPr>
            <p:cNvCxnSpPr/>
            <p:nvPr/>
          </p:nvCxnSpPr>
          <p:spPr>
            <a:xfrm flipH="1">
              <a:off x="4372615" y="2820812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xmlns="" id="{60B62097-7317-4039-A5C3-14709467F821}"/>
                </a:ext>
              </a:extLst>
            </p:cNvPr>
            <p:cNvCxnSpPr/>
            <p:nvPr/>
          </p:nvCxnSpPr>
          <p:spPr>
            <a:xfrm flipH="1">
              <a:off x="4234058" y="2816483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xmlns="" id="{136E79CB-5A12-4FA2-8930-15E54C4444BD}"/>
                </a:ext>
              </a:extLst>
            </p:cNvPr>
            <p:cNvCxnSpPr/>
            <p:nvPr/>
          </p:nvCxnSpPr>
          <p:spPr>
            <a:xfrm>
              <a:off x="4234057" y="344537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xmlns="" id="{67E96014-13FA-456C-B480-30FEF4E85B34}"/>
                </a:ext>
              </a:extLst>
            </p:cNvPr>
            <p:cNvCxnSpPr/>
            <p:nvPr/>
          </p:nvCxnSpPr>
          <p:spPr>
            <a:xfrm flipH="1">
              <a:off x="4234058" y="3448420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xmlns="" id="{202F7ABE-EF48-499A-AC22-FB3F40896E8A}"/>
                </a:ext>
              </a:extLst>
            </p:cNvPr>
            <p:cNvCxnSpPr/>
            <p:nvPr/>
          </p:nvCxnSpPr>
          <p:spPr>
            <a:xfrm>
              <a:off x="4863940" y="2817765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xmlns="" id="{B2FFD967-A7D1-4B32-A64C-19017DBDC882}"/>
                </a:ext>
              </a:extLst>
            </p:cNvPr>
            <p:cNvCxnSpPr/>
            <p:nvPr/>
          </p:nvCxnSpPr>
          <p:spPr>
            <a:xfrm flipH="1">
              <a:off x="4234058" y="4254388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xmlns="" id="{A457F8CE-A75A-4EF2-BBE1-6715A43457A2}"/>
                </a:ext>
              </a:extLst>
            </p:cNvPr>
            <p:cNvCxnSpPr/>
            <p:nvPr/>
          </p:nvCxnSpPr>
          <p:spPr>
            <a:xfrm>
              <a:off x="4369630" y="344537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xmlns="" id="{007402BA-B93B-499F-9DC0-66A7E2E4FC3F}"/>
                </a:ext>
              </a:extLst>
            </p:cNvPr>
            <p:cNvCxnSpPr/>
            <p:nvPr/>
          </p:nvCxnSpPr>
          <p:spPr>
            <a:xfrm>
              <a:off x="4998161" y="281648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xmlns="" id="{E0C4285B-89D1-42FD-883C-9FB70032B7FF}"/>
                </a:ext>
              </a:extLst>
            </p:cNvPr>
            <p:cNvCxnSpPr/>
            <p:nvPr/>
          </p:nvCxnSpPr>
          <p:spPr>
            <a:xfrm flipH="1">
              <a:off x="4783035" y="3619762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xmlns="" id="{32B8CE6B-840E-41C9-BCB4-B16C79F20352}"/>
                </a:ext>
              </a:extLst>
            </p:cNvPr>
            <p:cNvCxnSpPr/>
            <p:nvPr/>
          </p:nvCxnSpPr>
          <p:spPr>
            <a:xfrm flipH="1">
              <a:off x="4777633" y="2816841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xmlns="" id="{AFFD9689-EF5E-41F8-BAF4-8EFA6C839843}"/>
                </a:ext>
              </a:extLst>
            </p:cNvPr>
            <p:cNvCxnSpPr/>
            <p:nvPr/>
          </p:nvCxnSpPr>
          <p:spPr>
            <a:xfrm flipH="1">
              <a:off x="4639076" y="2812512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4" name="Straight Connector 433">
              <a:extLst>
                <a:ext uri="{FF2B5EF4-FFF2-40B4-BE49-F238E27FC236}">
                  <a16:creationId xmlns:a16="http://schemas.microsoft.com/office/drawing/2014/main" xmlns="" id="{6A4DD33D-E25F-4E4D-AC51-145AF6492B8D}"/>
                </a:ext>
              </a:extLst>
            </p:cNvPr>
            <p:cNvCxnSpPr/>
            <p:nvPr/>
          </p:nvCxnSpPr>
          <p:spPr>
            <a:xfrm>
              <a:off x="4639075" y="344140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xmlns="" id="{EAF5B75A-0B6D-43AF-AC69-F974BEB1F12F}"/>
                </a:ext>
              </a:extLst>
            </p:cNvPr>
            <p:cNvCxnSpPr/>
            <p:nvPr/>
          </p:nvCxnSpPr>
          <p:spPr>
            <a:xfrm flipH="1">
              <a:off x="4639076" y="3444449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xmlns="" id="{57019D19-BC12-4B72-97E6-F985C6315388}"/>
                </a:ext>
              </a:extLst>
            </p:cNvPr>
            <p:cNvCxnSpPr/>
            <p:nvPr/>
          </p:nvCxnSpPr>
          <p:spPr>
            <a:xfrm>
              <a:off x="5268958" y="2813794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xmlns="" id="{63A7EED7-3757-4BD5-B011-2929D6B2513F}"/>
                </a:ext>
              </a:extLst>
            </p:cNvPr>
            <p:cNvCxnSpPr/>
            <p:nvPr/>
          </p:nvCxnSpPr>
          <p:spPr>
            <a:xfrm flipH="1">
              <a:off x="4639076" y="4250417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xmlns="" id="{B7454A86-233B-4A65-BD44-F6F2AD2AF75F}"/>
                </a:ext>
              </a:extLst>
            </p:cNvPr>
            <p:cNvCxnSpPr/>
            <p:nvPr/>
          </p:nvCxnSpPr>
          <p:spPr>
            <a:xfrm>
              <a:off x="4774648" y="344140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9" name="Straight Connector 438">
              <a:extLst>
                <a:ext uri="{FF2B5EF4-FFF2-40B4-BE49-F238E27FC236}">
                  <a16:creationId xmlns:a16="http://schemas.microsoft.com/office/drawing/2014/main" xmlns="" id="{BA7753FA-1422-44E4-B074-FCDE357D0DDA}"/>
                </a:ext>
              </a:extLst>
            </p:cNvPr>
            <p:cNvCxnSpPr/>
            <p:nvPr/>
          </p:nvCxnSpPr>
          <p:spPr>
            <a:xfrm>
              <a:off x="5403179" y="281251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xmlns="" id="{7BEA817A-B231-4709-B5A7-AA374D4A16B5}"/>
                </a:ext>
              </a:extLst>
            </p:cNvPr>
            <p:cNvCxnSpPr/>
            <p:nvPr/>
          </p:nvCxnSpPr>
          <p:spPr>
            <a:xfrm flipH="1">
              <a:off x="5187052" y="3626088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xmlns="" id="{D1D1AA10-BA0A-4620-8234-A15B1A678726}"/>
                </a:ext>
              </a:extLst>
            </p:cNvPr>
            <p:cNvCxnSpPr/>
            <p:nvPr/>
          </p:nvCxnSpPr>
          <p:spPr>
            <a:xfrm flipH="1">
              <a:off x="5181650" y="2823167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xmlns="" id="{9E9CC002-77ED-4614-B181-20C6ADC88F9B}"/>
                </a:ext>
              </a:extLst>
            </p:cNvPr>
            <p:cNvCxnSpPr/>
            <p:nvPr/>
          </p:nvCxnSpPr>
          <p:spPr>
            <a:xfrm flipH="1">
              <a:off x="5043093" y="2818838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xmlns="" id="{CC80D92D-49FD-4625-A1E2-C3CFCCB2F55C}"/>
                </a:ext>
              </a:extLst>
            </p:cNvPr>
            <p:cNvCxnSpPr/>
            <p:nvPr/>
          </p:nvCxnSpPr>
          <p:spPr>
            <a:xfrm>
              <a:off x="5043092" y="3447729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4" name="Straight Connector 443">
              <a:extLst>
                <a:ext uri="{FF2B5EF4-FFF2-40B4-BE49-F238E27FC236}">
                  <a16:creationId xmlns:a16="http://schemas.microsoft.com/office/drawing/2014/main" xmlns="" id="{DF17506C-137C-47D1-B6F0-2F52BB167074}"/>
                </a:ext>
              </a:extLst>
            </p:cNvPr>
            <p:cNvCxnSpPr/>
            <p:nvPr/>
          </p:nvCxnSpPr>
          <p:spPr>
            <a:xfrm flipH="1">
              <a:off x="5043093" y="3450775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5" name="Straight Connector 444">
              <a:extLst>
                <a:ext uri="{FF2B5EF4-FFF2-40B4-BE49-F238E27FC236}">
                  <a16:creationId xmlns:a16="http://schemas.microsoft.com/office/drawing/2014/main" xmlns="" id="{5D464488-C145-4980-956C-D05AA81350B1}"/>
                </a:ext>
              </a:extLst>
            </p:cNvPr>
            <p:cNvCxnSpPr/>
            <p:nvPr/>
          </p:nvCxnSpPr>
          <p:spPr>
            <a:xfrm>
              <a:off x="5672975" y="2820120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xmlns="" id="{72C3A9A9-7911-4E22-9989-913BF00A9398}"/>
                </a:ext>
              </a:extLst>
            </p:cNvPr>
            <p:cNvCxnSpPr/>
            <p:nvPr/>
          </p:nvCxnSpPr>
          <p:spPr>
            <a:xfrm flipH="1">
              <a:off x="5043093" y="4256743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7" name="Straight Connector 446">
              <a:extLst>
                <a:ext uri="{FF2B5EF4-FFF2-40B4-BE49-F238E27FC236}">
                  <a16:creationId xmlns:a16="http://schemas.microsoft.com/office/drawing/2014/main" xmlns="" id="{D46809AB-53EA-460A-BB6A-34D8AEECB35B}"/>
                </a:ext>
              </a:extLst>
            </p:cNvPr>
            <p:cNvCxnSpPr/>
            <p:nvPr/>
          </p:nvCxnSpPr>
          <p:spPr>
            <a:xfrm>
              <a:off x="5178665" y="3447729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Straight Connector 447">
              <a:extLst>
                <a:ext uri="{FF2B5EF4-FFF2-40B4-BE49-F238E27FC236}">
                  <a16:creationId xmlns:a16="http://schemas.microsoft.com/office/drawing/2014/main" xmlns="" id="{C77B9BD8-2FF1-4927-867A-A93A7300273F}"/>
                </a:ext>
              </a:extLst>
            </p:cNvPr>
            <p:cNvCxnSpPr/>
            <p:nvPr/>
          </p:nvCxnSpPr>
          <p:spPr>
            <a:xfrm>
              <a:off x="5807196" y="2818838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xmlns="" id="{2C8A980C-793E-441C-85CC-95976F51A225}"/>
                </a:ext>
              </a:extLst>
            </p:cNvPr>
            <p:cNvCxnSpPr/>
            <p:nvPr/>
          </p:nvCxnSpPr>
          <p:spPr>
            <a:xfrm flipH="1">
              <a:off x="5587460" y="3628655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xmlns="" id="{0BB05F3C-B317-4AC4-8C1D-DEE18DFFEAC0}"/>
                </a:ext>
              </a:extLst>
            </p:cNvPr>
            <p:cNvCxnSpPr/>
            <p:nvPr/>
          </p:nvCxnSpPr>
          <p:spPr>
            <a:xfrm flipH="1">
              <a:off x="5582058" y="2825734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xmlns="" id="{1D99F5A4-AA5D-45E5-AF9C-A09FED132729}"/>
                </a:ext>
              </a:extLst>
            </p:cNvPr>
            <p:cNvCxnSpPr/>
            <p:nvPr/>
          </p:nvCxnSpPr>
          <p:spPr>
            <a:xfrm flipH="1">
              <a:off x="5443501" y="2821405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xmlns="" id="{66F55D4B-82EB-4130-8232-9A1230BE76B3}"/>
                </a:ext>
              </a:extLst>
            </p:cNvPr>
            <p:cNvCxnSpPr/>
            <p:nvPr/>
          </p:nvCxnSpPr>
          <p:spPr>
            <a:xfrm>
              <a:off x="5443500" y="3450296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3" name="Straight Connector 452">
              <a:extLst>
                <a:ext uri="{FF2B5EF4-FFF2-40B4-BE49-F238E27FC236}">
                  <a16:creationId xmlns:a16="http://schemas.microsoft.com/office/drawing/2014/main" xmlns="" id="{42AB44C7-6F32-403F-BB43-B5D936BE9E66}"/>
                </a:ext>
              </a:extLst>
            </p:cNvPr>
            <p:cNvCxnSpPr/>
            <p:nvPr/>
          </p:nvCxnSpPr>
          <p:spPr>
            <a:xfrm flipH="1">
              <a:off x="5443501" y="3453342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xmlns="" id="{88F132D4-A5AA-483C-AB73-5846BC2C6342}"/>
                </a:ext>
              </a:extLst>
            </p:cNvPr>
            <p:cNvCxnSpPr/>
            <p:nvPr/>
          </p:nvCxnSpPr>
          <p:spPr>
            <a:xfrm>
              <a:off x="6073383" y="2822687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xmlns="" id="{F7C5ADAF-7805-461D-9439-38F2D920D62D}"/>
                </a:ext>
              </a:extLst>
            </p:cNvPr>
            <p:cNvCxnSpPr/>
            <p:nvPr/>
          </p:nvCxnSpPr>
          <p:spPr>
            <a:xfrm flipH="1">
              <a:off x="5443501" y="4259310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xmlns="" id="{19A76F07-1BD3-4321-98E3-720A509C62D1}"/>
                </a:ext>
              </a:extLst>
            </p:cNvPr>
            <p:cNvCxnSpPr/>
            <p:nvPr/>
          </p:nvCxnSpPr>
          <p:spPr>
            <a:xfrm>
              <a:off x="5579073" y="3450296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xmlns="" id="{47EFC575-AF6A-4A28-8041-C5A2A5DD1BCC}"/>
                </a:ext>
              </a:extLst>
            </p:cNvPr>
            <p:cNvCxnSpPr/>
            <p:nvPr/>
          </p:nvCxnSpPr>
          <p:spPr>
            <a:xfrm>
              <a:off x="6207604" y="282140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xmlns="" id="{B083A80B-A93B-424B-AAB5-F1A0A8AF5653}"/>
                </a:ext>
              </a:extLst>
            </p:cNvPr>
            <p:cNvCxnSpPr/>
            <p:nvPr/>
          </p:nvCxnSpPr>
          <p:spPr>
            <a:xfrm flipH="1">
              <a:off x="5950768" y="3630574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xmlns="" id="{4D786E3B-5D6F-463C-9D2A-DF5A4528C998}"/>
                </a:ext>
              </a:extLst>
            </p:cNvPr>
            <p:cNvCxnSpPr/>
            <p:nvPr/>
          </p:nvCxnSpPr>
          <p:spPr>
            <a:xfrm flipH="1">
              <a:off x="5945366" y="2827653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xmlns="" id="{17AE60FC-0E48-4974-AFD5-D0E82D4D2055}"/>
                </a:ext>
              </a:extLst>
            </p:cNvPr>
            <p:cNvCxnSpPr/>
            <p:nvPr/>
          </p:nvCxnSpPr>
          <p:spPr>
            <a:xfrm flipH="1">
              <a:off x="5806809" y="2823324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xmlns="" id="{7C2A841E-F64C-41E1-8EDB-AA537BBD1532}"/>
                </a:ext>
              </a:extLst>
            </p:cNvPr>
            <p:cNvCxnSpPr/>
            <p:nvPr/>
          </p:nvCxnSpPr>
          <p:spPr>
            <a:xfrm>
              <a:off x="5806808" y="345221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xmlns="" id="{8E17BACE-68B9-4942-B9B1-5A3591A26FE9}"/>
                </a:ext>
              </a:extLst>
            </p:cNvPr>
            <p:cNvCxnSpPr/>
            <p:nvPr/>
          </p:nvCxnSpPr>
          <p:spPr>
            <a:xfrm flipH="1">
              <a:off x="5806809" y="3455261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xmlns="" id="{A78B3505-EEC6-4011-8086-5867B71736A4}"/>
                </a:ext>
              </a:extLst>
            </p:cNvPr>
            <p:cNvCxnSpPr/>
            <p:nvPr/>
          </p:nvCxnSpPr>
          <p:spPr>
            <a:xfrm>
              <a:off x="6436691" y="2824606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xmlns="" id="{A9AE60F9-4B19-473B-A5D4-048CA92AA191}"/>
                </a:ext>
              </a:extLst>
            </p:cNvPr>
            <p:cNvCxnSpPr/>
            <p:nvPr/>
          </p:nvCxnSpPr>
          <p:spPr>
            <a:xfrm flipH="1">
              <a:off x="5806809" y="4261229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xmlns="" id="{D7440FEF-2C4D-4FA3-A837-13428A8E5E56}"/>
                </a:ext>
              </a:extLst>
            </p:cNvPr>
            <p:cNvCxnSpPr/>
            <p:nvPr/>
          </p:nvCxnSpPr>
          <p:spPr>
            <a:xfrm>
              <a:off x="5942381" y="345221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xmlns="" id="{FF2273B2-BE4C-4F64-9CE8-7981A268B39A}"/>
                </a:ext>
              </a:extLst>
            </p:cNvPr>
            <p:cNvCxnSpPr/>
            <p:nvPr/>
          </p:nvCxnSpPr>
          <p:spPr>
            <a:xfrm>
              <a:off x="6570912" y="282332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xmlns="" id="{135A62F8-EECD-48F5-AFBA-59014D18E68A}"/>
                </a:ext>
              </a:extLst>
            </p:cNvPr>
            <p:cNvCxnSpPr/>
            <p:nvPr/>
          </p:nvCxnSpPr>
          <p:spPr>
            <a:xfrm flipH="1">
              <a:off x="6355786" y="3626603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xmlns="" id="{6507B7C7-71EF-44D5-8375-53140EA27966}"/>
                </a:ext>
              </a:extLst>
            </p:cNvPr>
            <p:cNvCxnSpPr/>
            <p:nvPr/>
          </p:nvCxnSpPr>
          <p:spPr>
            <a:xfrm flipH="1">
              <a:off x="6350384" y="2823682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xmlns="" id="{D07FD465-CE76-44D6-A0A5-DF765E082FD4}"/>
                </a:ext>
              </a:extLst>
            </p:cNvPr>
            <p:cNvCxnSpPr/>
            <p:nvPr/>
          </p:nvCxnSpPr>
          <p:spPr>
            <a:xfrm flipH="1">
              <a:off x="6211827" y="2819353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xmlns="" id="{D4AE9D11-D1AD-4762-8A22-711B55FE16A6}"/>
                </a:ext>
              </a:extLst>
            </p:cNvPr>
            <p:cNvCxnSpPr/>
            <p:nvPr/>
          </p:nvCxnSpPr>
          <p:spPr>
            <a:xfrm>
              <a:off x="6211826" y="344824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xmlns="" id="{6A7B8BFF-541F-497F-AFE9-906F3B224C5D}"/>
                </a:ext>
              </a:extLst>
            </p:cNvPr>
            <p:cNvCxnSpPr/>
            <p:nvPr/>
          </p:nvCxnSpPr>
          <p:spPr>
            <a:xfrm flipH="1">
              <a:off x="6211827" y="3451290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xmlns="" id="{66D4FEC3-2CC5-4B60-AAA5-5B970E6D2273}"/>
                </a:ext>
              </a:extLst>
            </p:cNvPr>
            <p:cNvCxnSpPr/>
            <p:nvPr/>
          </p:nvCxnSpPr>
          <p:spPr>
            <a:xfrm>
              <a:off x="6841709" y="2820635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xmlns="" id="{68C720D8-4404-4B32-8211-6A16F9820A56}"/>
                </a:ext>
              </a:extLst>
            </p:cNvPr>
            <p:cNvCxnSpPr/>
            <p:nvPr/>
          </p:nvCxnSpPr>
          <p:spPr>
            <a:xfrm flipH="1">
              <a:off x="6211827" y="4257258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xmlns="" id="{FECCA246-9D40-4273-BAAF-1433EA9E50A4}"/>
                </a:ext>
              </a:extLst>
            </p:cNvPr>
            <p:cNvCxnSpPr/>
            <p:nvPr/>
          </p:nvCxnSpPr>
          <p:spPr>
            <a:xfrm>
              <a:off x="6347399" y="344824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xmlns="" id="{1A57AD97-B148-4CB0-8E65-B3B284F2375B}"/>
                </a:ext>
              </a:extLst>
            </p:cNvPr>
            <p:cNvCxnSpPr/>
            <p:nvPr/>
          </p:nvCxnSpPr>
          <p:spPr>
            <a:xfrm>
              <a:off x="6975930" y="281935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xmlns="" id="{D8141F98-77CF-40C0-8F9C-97739BFF1386}"/>
                </a:ext>
              </a:extLst>
            </p:cNvPr>
            <p:cNvCxnSpPr/>
            <p:nvPr/>
          </p:nvCxnSpPr>
          <p:spPr>
            <a:xfrm flipH="1">
              <a:off x="6759803" y="3632929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xmlns="" id="{47BF9EBC-EDFA-408B-9120-752F122785FB}"/>
                </a:ext>
              </a:extLst>
            </p:cNvPr>
            <p:cNvCxnSpPr/>
            <p:nvPr/>
          </p:nvCxnSpPr>
          <p:spPr>
            <a:xfrm flipH="1">
              <a:off x="6754401" y="2830008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xmlns="" id="{379CEDED-2E3B-46AE-A131-61CEBBB0051B}"/>
                </a:ext>
              </a:extLst>
            </p:cNvPr>
            <p:cNvCxnSpPr/>
            <p:nvPr/>
          </p:nvCxnSpPr>
          <p:spPr>
            <a:xfrm flipH="1">
              <a:off x="6615844" y="2825679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xmlns="" id="{10CE815D-0AC8-4633-BC3B-A2F90DE01DD1}"/>
                </a:ext>
              </a:extLst>
            </p:cNvPr>
            <p:cNvCxnSpPr/>
            <p:nvPr/>
          </p:nvCxnSpPr>
          <p:spPr>
            <a:xfrm>
              <a:off x="6615843" y="3454570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xmlns="" id="{3370F599-EA0F-42F2-8317-0E51227B0CE2}"/>
                </a:ext>
              </a:extLst>
            </p:cNvPr>
            <p:cNvCxnSpPr/>
            <p:nvPr/>
          </p:nvCxnSpPr>
          <p:spPr>
            <a:xfrm flipH="1">
              <a:off x="6615844" y="3457616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xmlns="" id="{5921F505-889E-40E3-90FA-3A59FF2D6672}"/>
                </a:ext>
              </a:extLst>
            </p:cNvPr>
            <p:cNvCxnSpPr/>
            <p:nvPr/>
          </p:nvCxnSpPr>
          <p:spPr>
            <a:xfrm>
              <a:off x="7245726" y="2826961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2" name="Straight Connector 481">
              <a:extLst>
                <a:ext uri="{FF2B5EF4-FFF2-40B4-BE49-F238E27FC236}">
                  <a16:creationId xmlns:a16="http://schemas.microsoft.com/office/drawing/2014/main" xmlns="" id="{4F3D9F1E-B227-498E-A74A-32D4E7FC3B5C}"/>
                </a:ext>
              </a:extLst>
            </p:cNvPr>
            <p:cNvCxnSpPr/>
            <p:nvPr/>
          </p:nvCxnSpPr>
          <p:spPr>
            <a:xfrm flipH="1">
              <a:off x="6615844" y="4263584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3" name="Straight Connector 482">
              <a:extLst>
                <a:ext uri="{FF2B5EF4-FFF2-40B4-BE49-F238E27FC236}">
                  <a16:creationId xmlns:a16="http://schemas.microsoft.com/office/drawing/2014/main" xmlns="" id="{E33F0F4D-BA52-4DE2-B868-E55E5605A850}"/>
                </a:ext>
              </a:extLst>
            </p:cNvPr>
            <p:cNvCxnSpPr/>
            <p:nvPr/>
          </p:nvCxnSpPr>
          <p:spPr>
            <a:xfrm>
              <a:off x="6751416" y="3454570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4" name="Straight Connector 483">
              <a:extLst>
                <a:ext uri="{FF2B5EF4-FFF2-40B4-BE49-F238E27FC236}">
                  <a16:creationId xmlns:a16="http://schemas.microsoft.com/office/drawing/2014/main" xmlns="" id="{2CE44773-37B8-4F69-B010-AD390E0106AE}"/>
                </a:ext>
              </a:extLst>
            </p:cNvPr>
            <p:cNvCxnSpPr/>
            <p:nvPr/>
          </p:nvCxnSpPr>
          <p:spPr>
            <a:xfrm>
              <a:off x="7379947" y="2825679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5" name="TextBox 484">
            <a:extLst>
              <a:ext uri="{FF2B5EF4-FFF2-40B4-BE49-F238E27FC236}">
                <a16:creationId xmlns:a16="http://schemas.microsoft.com/office/drawing/2014/main" xmlns="" id="{44396CA9-44EE-453A-9C58-A324080F01C6}"/>
              </a:ext>
            </a:extLst>
          </p:cNvPr>
          <p:cNvSpPr txBox="1"/>
          <p:nvPr/>
        </p:nvSpPr>
        <p:spPr>
          <a:xfrm>
            <a:off x="144820" y="702471"/>
            <a:ext cx="1439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orbel" panose="020B0503020204020204" pitchFamily="34" charset="0"/>
              </a:rPr>
              <a:t>1 </a:t>
            </a:r>
            <a:r>
              <a:rPr lang="el-GR" sz="2800" dirty="0" err="1">
                <a:latin typeface="Corbel" panose="020B0503020204020204" pitchFamily="34" charset="0"/>
              </a:rPr>
              <a:t>Υμένιο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B0E7180D-114E-4E83-9013-269FF1F5E921}"/>
              </a:ext>
            </a:extLst>
          </p:cNvPr>
          <p:cNvSpPr txBox="1"/>
          <p:nvPr/>
        </p:nvSpPr>
        <p:spPr>
          <a:xfrm>
            <a:off x="31876" y="4501554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Corbel" panose="020B0503020204020204" pitchFamily="34" charset="0"/>
              </a:rPr>
              <a:t>Ν</a:t>
            </a: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l-GR" sz="2800" dirty="0" err="1">
                <a:latin typeface="Corbel" panose="020B0503020204020204" pitchFamily="34" charset="0"/>
              </a:rPr>
              <a:t>Υμένια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487" name="TextBox 486">
            <a:extLst>
              <a:ext uri="{FF2B5EF4-FFF2-40B4-BE49-F238E27FC236}">
                <a16:creationId xmlns:a16="http://schemas.microsoft.com/office/drawing/2014/main" xmlns="" id="{DD1F6340-978A-43BF-A30C-FA9E75241B31}"/>
              </a:ext>
            </a:extLst>
          </p:cNvPr>
          <p:cNvSpPr txBox="1"/>
          <p:nvPr/>
        </p:nvSpPr>
        <p:spPr>
          <a:xfrm>
            <a:off x="7016683" y="1145800"/>
            <a:ext cx="5168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orbel" panose="020B0503020204020204" pitchFamily="34" charset="0"/>
              </a:rPr>
              <a:t>Μη ομοιογενές, </a:t>
            </a:r>
            <a:r>
              <a:rPr lang="el-GR" sz="2800" dirty="0" err="1">
                <a:latin typeface="Corbel" panose="020B0503020204020204" pitchFamily="34" charset="0"/>
              </a:rPr>
              <a:t>Ανισοτροπικό</a:t>
            </a:r>
            <a:endParaRPr lang="el-GR" sz="2800" dirty="0">
              <a:latin typeface="Corbel" panose="020B05030202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latin typeface="Corbel" panose="020B0503020204020204" pitchFamily="34" charset="0"/>
              </a:rPr>
              <a:t>Χρονικά μεταβαλλόμενο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488" name="TextBox 487">
            <a:extLst>
              <a:ext uri="{FF2B5EF4-FFF2-40B4-BE49-F238E27FC236}">
                <a16:creationId xmlns:a16="http://schemas.microsoft.com/office/drawing/2014/main" xmlns="" id="{28BE4A91-290B-47C0-872A-E24606CEEFC1}"/>
              </a:ext>
            </a:extLst>
          </p:cNvPr>
          <p:cNvSpPr txBox="1"/>
          <p:nvPr/>
        </p:nvSpPr>
        <p:spPr>
          <a:xfrm>
            <a:off x="7069384" y="4782542"/>
            <a:ext cx="45508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Corbel" panose="020B0503020204020204" pitchFamily="34" charset="0"/>
              </a:rPr>
              <a:t>Ομοιογενή, </a:t>
            </a:r>
            <a:r>
              <a:rPr lang="el-GR" sz="2800" dirty="0" err="1">
                <a:latin typeface="Corbel" panose="020B0503020204020204" pitchFamily="34" charset="0"/>
              </a:rPr>
              <a:t>Ανισοτροπικά</a:t>
            </a:r>
            <a:endParaRPr lang="el-GR" sz="2800" dirty="0">
              <a:latin typeface="Corbel" panose="020B0503020204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l-GR" sz="2800" dirty="0">
                <a:latin typeface="Corbel" panose="020B0503020204020204" pitchFamily="34" charset="0"/>
              </a:rPr>
              <a:t>Διακριτά στιγμιότυπα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489" name="TextBox 488">
            <a:extLst>
              <a:ext uri="{FF2B5EF4-FFF2-40B4-BE49-F238E27FC236}">
                <a16:creationId xmlns:a16="http://schemas.microsoft.com/office/drawing/2014/main" xmlns="" id="{29FAC2EF-67FF-44C0-886A-75C3FB6B5D6E}"/>
              </a:ext>
            </a:extLst>
          </p:cNvPr>
          <p:cNvSpPr txBox="1"/>
          <p:nvPr/>
        </p:nvSpPr>
        <p:spPr>
          <a:xfrm>
            <a:off x="7463419" y="2766301"/>
            <a:ext cx="37012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err="1">
                <a:solidFill>
                  <a:srgbClr val="0000FF"/>
                </a:solidFill>
              </a:rPr>
              <a:t>Αδιαβατική</a:t>
            </a:r>
            <a:r>
              <a:rPr lang="el-GR" sz="2800" b="1" dirty="0">
                <a:solidFill>
                  <a:srgbClr val="0000FF"/>
                </a:solidFill>
              </a:rPr>
              <a:t> </a:t>
            </a:r>
            <a:r>
              <a:rPr lang="el-GR" sz="2800" b="1" dirty="0" err="1">
                <a:solidFill>
                  <a:srgbClr val="0000FF"/>
                </a:solidFill>
              </a:rPr>
              <a:t>Ημιστατική</a:t>
            </a:r>
            <a:endParaRPr lang="el-GR" sz="2800" b="1" dirty="0">
              <a:solidFill>
                <a:srgbClr val="0000FF"/>
              </a:solidFill>
            </a:endParaRPr>
          </a:p>
          <a:p>
            <a:pPr algn="ctr"/>
            <a:r>
              <a:rPr lang="el-GR" sz="2800" b="1" dirty="0">
                <a:solidFill>
                  <a:srgbClr val="0000FF"/>
                </a:solidFill>
              </a:rPr>
              <a:t>Προσέγγιση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490" name="Group 489">
            <a:extLst>
              <a:ext uri="{FF2B5EF4-FFF2-40B4-BE49-F238E27FC236}">
                <a16:creationId xmlns:a16="http://schemas.microsoft.com/office/drawing/2014/main" xmlns="" id="{83C20C85-29D5-4C6B-A799-FF360233C174}"/>
              </a:ext>
            </a:extLst>
          </p:cNvPr>
          <p:cNvGrpSpPr/>
          <p:nvPr/>
        </p:nvGrpSpPr>
        <p:grpSpPr>
          <a:xfrm>
            <a:off x="1518054" y="2839085"/>
            <a:ext cx="5022549" cy="1451072"/>
            <a:chOff x="2357398" y="2812512"/>
            <a:chExt cx="5022549" cy="1451072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xmlns="" id="{ABFC18E7-118C-44E1-BC46-816C45D9CABB}"/>
                </a:ext>
              </a:extLst>
            </p:cNvPr>
            <p:cNvCxnSpPr/>
            <p:nvPr/>
          </p:nvCxnSpPr>
          <p:spPr>
            <a:xfrm flipH="1">
              <a:off x="2501358" y="3627213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xmlns="" id="{652FFD60-FF38-43F5-81BC-A86BD01823F6}"/>
                </a:ext>
              </a:extLst>
            </p:cNvPr>
            <p:cNvCxnSpPr/>
            <p:nvPr/>
          </p:nvCxnSpPr>
          <p:spPr>
            <a:xfrm flipH="1">
              <a:off x="2495956" y="2824292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xmlns="" id="{A2562C1A-7C90-4812-BF7F-55C54F722B89}"/>
                </a:ext>
              </a:extLst>
            </p:cNvPr>
            <p:cNvCxnSpPr/>
            <p:nvPr/>
          </p:nvCxnSpPr>
          <p:spPr>
            <a:xfrm flipH="1">
              <a:off x="2357399" y="2819963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xmlns="" id="{6D880138-05C0-4E58-9E7E-03FA17F3F6DE}"/>
                </a:ext>
              </a:extLst>
            </p:cNvPr>
            <p:cNvCxnSpPr/>
            <p:nvPr/>
          </p:nvCxnSpPr>
          <p:spPr>
            <a:xfrm>
              <a:off x="2357398" y="344885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xmlns="" id="{11A8FDAF-84F1-4A19-837F-AE697805941E}"/>
                </a:ext>
              </a:extLst>
            </p:cNvPr>
            <p:cNvCxnSpPr/>
            <p:nvPr/>
          </p:nvCxnSpPr>
          <p:spPr>
            <a:xfrm flipH="1">
              <a:off x="2357399" y="3451900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xmlns="" id="{A47CDADA-BBA3-423F-88E8-DB4EF1A201F5}"/>
                </a:ext>
              </a:extLst>
            </p:cNvPr>
            <p:cNvCxnSpPr/>
            <p:nvPr/>
          </p:nvCxnSpPr>
          <p:spPr>
            <a:xfrm>
              <a:off x="2987281" y="2821245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xmlns="" id="{5408ABAD-AA48-4498-80DD-92E7AB44B136}"/>
                </a:ext>
              </a:extLst>
            </p:cNvPr>
            <p:cNvCxnSpPr/>
            <p:nvPr/>
          </p:nvCxnSpPr>
          <p:spPr>
            <a:xfrm flipH="1">
              <a:off x="2357399" y="4257868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xmlns="" id="{83B26A40-3710-4251-87F8-CF96C80C2B23}"/>
                </a:ext>
              </a:extLst>
            </p:cNvPr>
            <p:cNvCxnSpPr/>
            <p:nvPr/>
          </p:nvCxnSpPr>
          <p:spPr>
            <a:xfrm>
              <a:off x="2492971" y="344885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xmlns="" id="{19E5235A-B23C-44DD-9CFB-D43F167DA6B9}"/>
                </a:ext>
              </a:extLst>
            </p:cNvPr>
            <p:cNvCxnSpPr/>
            <p:nvPr/>
          </p:nvCxnSpPr>
          <p:spPr>
            <a:xfrm>
              <a:off x="3121502" y="281996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xmlns="" id="{6683E9EA-E3E6-4046-85A6-D4D8B00C3BC0}"/>
                </a:ext>
              </a:extLst>
            </p:cNvPr>
            <p:cNvCxnSpPr/>
            <p:nvPr/>
          </p:nvCxnSpPr>
          <p:spPr>
            <a:xfrm flipH="1">
              <a:off x="2864666" y="3629132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xmlns="" id="{C138272B-C566-486F-9819-F30F9AC6615F}"/>
                </a:ext>
              </a:extLst>
            </p:cNvPr>
            <p:cNvCxnSpPr/>
            <p:nvPr/>
          </p:nvCxnSpPr>
          <p:spPr>
            <a:xfrm flipH="1">
              <a:off x="2859264" y="2826211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xmlns="" id="{A7653460-0C95-47F9-A32F-B4BF36CBBC9E}"/>
                </a:ext>
              </a:extLst>
            </p:cNvPr>
            <p:cNvCxnSpPr/>
            <p:nvPr/>
          </p:nvCxnSpPr>
          <p:spPr>
            <a:xfrm flipH="1">
              <a:off x="2720707" y="2821882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xmlns="" id="{62A39822-5B98-468F-9465-BD4D7BC948D1}"/>
                </a:ext>
              </a:extLst>
            </p:cNvPr>
            <p:cNvCxnSpPr/>
            <p:nvPr/>
          </p:nvCxnSpPr>
          <p:spPr>
            <a:xfrm>
              <a:off x="2720706" y="345077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xmlns="" id="{6EFFD672-6D04-4567-BC36-014ECC403578}"/>
                </a:ext>
              </a:extLst>
            </p:cNvPr>
            <p:cNvCxnSpPr/>
            <p:nvPr/>
          </p:nvCxnSpPr>
          <p:spPr>
            <a:xfrm flipH="1">
              <a:off x="2720707" y="3453819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xmlns="" id="{13DAC6DE-48E1-4D4A-99BA-C868B0557C65}"/>
                </a:ext>
              </a:extLst>
            </p:cNvPr>
            <p:cNvCxnSpPr/>
            <p:nvPr/>
          </p:nvCxnSpPr>
          <p:spPr>
            <a:xfrm>
              <a:off x="3350589" y="2823164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xmlns="" id="{1C3A11F0-C473-4800-A0C9-2F771485AA71}"/>
                </a:ext>
              </a:extLst>
            </p:cNvPr>
            <p:cNvCxnSpPr/>
            <p:nvPr/>
          </p:nvCxnSpPr>
          <p:spPr>
            <a:xfrm flipH="1">
              <a:off x="2720707" y="4259787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7" name="Straight Connector 506">
              <a:extLst>
                <a:ext uri="{FF2B5EF4-FFF2-40B4-BE49-F238E27FC236}">
                  <a16:creationId xmlns:a16="http://schemas.microsoft.com/office/drawing/2014/main" xmlns="" id="{93C33749-D8CF-45F5-9D0E-AA53C24926AE}"/>
                </a:ext>
              </a:extLst>
            </p:cNvPr>
            <p:cNvCxnSpPr/>
            <p:nvPr/>
          </p:nvCxnSpPr>
          <p:spPr>
            <a:xfrm>
              <a:off x="2856279" y="345077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8" name="Straight Connector 507">
              <a:extLst>
                <a:ext uri="{FF2B5EF4-FFF2-40B4-BE49-F238E27FC236}">
                  <a16:creationId xmlns:a16="http://schemas.microsoft.com/office/drawing/2014/main" xmlns="" id="{966804CB-A146-4F6D-97E4-BC3CF5E90516}"/>
                </a:ext>
              </a:extLst>
            </p:cNvPr>
            <p:cNvCxnSpPr/>
            <p:nvPr/>
          </p:nvCxnSpPr>
          <p:spPr>
            <a:xfrm>
              <a:off x="3484810" y="282188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9" name="Straight Connector 508">
              <a:extLst>
                <a:ext uri="{FF2B5EF4-FFF2-40B4-BE49-F238E27FC236}">
                  <a16:creationId xmlns:a16="http://schemas.microsoft.com/office/drawing/2014/main" xmlns="" id="{0E15404B-3DE7-40FD-A672-354FB80BB9DC}"/>
                </a:ext>
              </a:extLst>
            </p:cNvPr>
            <p:cNvCxnSpPr/>
            <p:nvPr/>
          </p:nvCxnSpPr>
          <p:spPr>
            <a:xfrm flipH="1">
              <a:off x="3269684" y="3625161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0" name="Straight Connector 509">
              <a:extLst>
                <a:ext uri="{FF2B5EF4-FFF2-40B4-BE49-F238E27FC236}">
                  <a16:creationId xmlns:a16="http://schemas.microsoft.com/office/drawing/2014/main" xmlns="" id="{D5281A71-B83E-44A4-9AF1-3AFCEE15F55B}"/>
                </a:ext>
              </a:extLst>
            </p:cNvPr>
            <p:cNvCxnSpPr/>
            <p:nvPr/>
          </p:nvCxnSpPr>
          <p:spPr>
            <a:xfrm flipH="1">
              <a:off x="3264282" y="2822240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Connector 510">
              <a:extLst>
                <a:ext uri="{FF2B5EF4-FFF2-40B4-BE49-F238E27FC236}">
                  <a16:creationId xmlns:a16="http://schemas.microsoft.com/office/drawing/2014/main" xmlns="" id="{364B0DB6-09C7-4E43-A38D-9201A5833382}"/>
                </a:ext>
              </a:extLst>
            </p:cNvPr>
            <p:cNvCxnSpPr/>
            <p:nvPr/>
          </p:nvCxnSpPr>
          <p:spPr>
            <a:xfrm flipH="1">
              <a:off x="3125725" y="2817911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" name="Straight Connector 511">
              <a:extLst>
                <a:ext uri="{FF2B5EF4-FFF2-40B4-BE49-F238E27FC236}">
                  <a16:creationId xmlns:a16="http://schemas.microsoft.com/office/drawing/2014/main" xmlns="" id="{506E2E4C-F8B6-4CB2-B090-E572D0747FBC}"/>
                </a:ext>
              </a:extLst>
            </p:cNvPr>
            <p:cNvCxnSpPr/>
            <p:nvPr/>
          </p:nvCxnSpPr>
          <p:spPr>
            <a:xfrm>
              <a:off x="3125724" y="344680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3" name="Straight Connector 512">
              <a:extLst>
                <a:ext uri="{FF2B5EF4-FFF2-40B4-BE49-F238E27FC236}">
                  <a16:creationId xmlns:a16="http://schemas.microsoft.com/office/drawing/2014/main" xmlns="" id="{60322532-662C-4247-A7C1-D61B2A492114}"/>
                </a:ext>
              </a:extLst>
            </p:cNvPr>
            <p:cNvCxnSpPr/>
            <p:nvPr/>
          </p:nvCxnSpPr>
          <p:spPr>
            <a:xfrm flipH="1">
              <a:off x="3125725" y="3449848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xmlns="" id="{C667490B-BADD-4C39-9F6E-886D75FCB954}"/>
                </a:ext>
              </a:extLst>
            </p:cNvPr>
            <p:cNvCxnSpPr/>
            <p:nvPr/>
          </p:nvCxnSpPr>
          <p:spPr>
            <a:xfrm>
              <a:off x="3755607" y="2819193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xmlns="" id="{913FEC4C-C4EC-44A1-9678-BC6973C23635}"/>
                </a:ext>
              </a:extLst>
            </p:cNvPr>
            <p:cNvCxnSpPr/>
            <p:nvPr/>
          </p:nvCxnSpPr>
          <p:spPr>
            <a:xfrm flipH="1">
              <a:off x="3125725" y="4255816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Straight Connector 515">
              <a:extLst>
                <a:ext uri="{FF2B5EF4-FFF2-40B4-BE49-F238E27FC236}">
                  <a16:creationId xmlns:a16="http://schemas.microsoft.com/office/drawing/2014/main" xmlns="" id="{915F00A9-F7B8-4948-9B14-A66EEA6938C7}"/>
                </a:ext>
              </a:extLst>
            </p:cNvPr>
            <p:cNvCxnSpPr/>
            <p:nvPr/>
          </p:nvCxnSpPr>
          <p:spPr>
            <a:xfrm>
              <a:off x="3261297" y="344680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Straight Connector 516">
              <a:extLst>
                <a:ext uri="{FF2B5EF4-FFF2-40B4-BE49-F238E27FC236}">
                  <a16:creationId xmlns:a16="http://schemas.microsoft.com/office/drawing/2014/main" xmlns="" id="{00ADB93F-3F44-4EEE-A3AA-D244512ABE32}"/>
                </a:ext>
              </a:extLst>
            </p:cNvPr>
            <p:cNvCxnSpPr/>
            <p:nvPr/>
          </p:nvCxnSpPr>
          <p:spPr>
            <a:xfrm>
              <a:off x="3889828" y="2817911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Straight Connector 517">
              <a:extLst>
                <a:ext uri="{FF2B5EF4-FFF2-40B4-BE49-F238E27FC236}">
                  <a16:creationId xmlns:a16="http://schemas.microsoft.com/office/drawing/2014/main" xmlns="" id="{4F7D0F07-AC6C-498C-9C38-BEA6A5C92EB3}"/>
                </a:ext>
              </a:extLst>
            </p:cNvPr>
            <p:cNvCxnSpPr/>
            <p:nvPr/>
          </p:nvCxnSpPr>
          <p:spPr>
            <a:xfrm flipH="1">
              <a:off x="3673701" y="3631487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9" name="Straight Connector 518">
              <a:extLst>
                <a:ext uri="{FF2B5EF4-FFF2-40B4-BE49-F238E27FC236}">
                  <a16:creationId xmlns:a16="http://schemas.microsoft.com/office/drawing/2014/main" xmlns="" id="{D0B1BEA3-0696-4C00-89D9-4C6922911DA4}"/>
                </a:ext>
              </a:extLst>
            </p:cNvPr>
            <p:cNvCxnSpPr/>
            <p:nvPr/>
          </p:nvCxnSpPr>
          <p:spPr>
            <a:xfrm flipH="1">
              <a:off x="3668299" y="2828566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0" name="Straight Connector 519">
              <a:extLst>
                <a:ext uri="{FF2B5EF4-FFF2-40B4-BE49-F238E27FC236}">
                  <a16:creationId xmlns:a16="http://schemas.microsoft.com/office/drawing/2014/main" xmlns="" id="{79E10450-D31D-476C-9B05-A4ED8C7AC5D4}"/>
                </a:ext>
              </a:extLst>
            </p:cNvPr>
            <p:cNvCxnSpPr/>
            <p:nvPr/>
          </p:nvCxnSpPr>
          <p:spPr>
            <a:xfrm flipH="1">
              <a:off x="3529742" y="2824237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1" name="Straight Connector 520">
              <a:extLst>
                <a:ext uri="{FF2B5EF4-FFF2-40B4-BE49-F238E27FC236}">
                  <a16:creationId xmlns:a16="http://schemas.microsoft.com/office/drawing/2014/main" xmlns="" id="{55FAAB7B-FE22-4C1D-ADC6-CE7B16D04F8C}"/>
                </a:ext>
              </a:extLst>
            </p:cNvPr>
            <p:cNvCxnSpPr/>
            <p:nvPr/>
          </p:nvCxnSpPr>
          <p:spPr>
            <a:xfrm>
              <a:off x="3529741" y="3453128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2" name="Straight Connector 521">
              <a:extLst>
                <a:ext uri="{FF2B5EF4-FFF2-40B4-BE49-F238E27FC236}">
                  <a16:creationId xmlns:a16="http://schemas.microsoft.com/office/drawing/2014/main" xmlns="" id="{269FF109-30E1-42A1-B9F5-A916BA55AA45}"/>
                </a:ext>
              </a:extLst>
            </p:cNvPr>
            <p:cNvCxnSpPr/>
            <p:nvPr/>
          </p:nvCxnSpPr>
          <p:spPr>
            <a:xfrm flipH="1">
              <a:off x="3529742" y="3456174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3" name="Straight Connector 522">
              <a:extLst>
                <a:ext uri="{FF2B5EF4-FFF2-40B4-BE49-F238E27FC236}">
                  <a16:creationId xmlns:a16="http://schemas.microsoft.com/office/drawing/2014/main" xmlns="" id="{F0CA8A16-60A6-478D-9C4F-E742A2FEAB4C}"/>
                </a:ext>
              </a:extLst>
            </p:cNvPr>
            <p:cNvCxnSpPr/>
            <p:nvPr/>
          </p:nvCxnSpPr>
          <p:spPr>
            <a:xfrm>
              <a:off x="4159624" y="2825519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" name="Straight Connector 523">
              <a:extLst>
                <a:ext uri="{FF2B5EF4-FFF2-40B4-BE49-F238E27FC236}">
                  <a16:creationId xmlns:a16="http://schemas.microsoft.com/office/drawing/2014/main" xmlns="" id="{2AA4AE8D-D343-4B0A-9D8B-96EC9D977DD6}"/>
                </a:ext>
              </a:extLst>
            </p:cNvPr>
            <p:cNvCxnSpPr/>
            <p:nvPr/>
          </p:nvCxnSpPr>
          <p:spPr>
            <a:xfrm flipH="1">
              <a:off x="3529742" y="4262142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5" name="Straight Connector 524">
              <a:extLst>
                <a:ext uri="{FF2B5EF4-FFF2-40B4-BE49-F238E27FC236}">
                  <a16:creationId xmlns:a16="http://schemas.microsoft.com/office/drawing/2014/main" xmlns="" id="{1B029FE4-B1DA-4498-A497-2D1E4CC07D9E}"/>
                </a:ext>
              </a:extLst>
            </p:cNvPr>
            <p:cNvCxnSpPr/>
            <p:nvPr/>
          </p:nvCxnSpPr>
          <p:spPr>
            <a:xfrm>
              <a:off x="3665314" y="3453128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6" name="Straight Connector 525">
              <a:extLst>
                <a:ext uri="{FF2B5EF4-FFF2-40B4-BE49-F238E27FC236}">
                  <a16:creationId xmlns:a16="http://schemas.microsoft.com/office/drawing/2014/main" xmlns="" id="{B9CF5190-B531-4562-BFCE-8E62FAB04F4C}"/>
                </a:ext>
              </a:extLst>
            </p:cNvPr>
            <p:cNvCxnSpPr/>
            <p:nvPr/>
          </p:nvCxnSpPr>
          <p:spPr>
            <a:xfrm>
              <a:off x="4293845" y="2824237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7" name="Straight Connector 526">
              <a:extLst>
                <a:ext uri="{FF2B5EF4-FFF2-40B4-BE49-F238E27FC236}">
                  <a16:creationId xmlns:a16="http://schemas.microsoft.com/office/drawing/2014/main" xmlns="" id="{3FEDB8A0-1465-499D-824A-F7F2F816C7CB}"/>
                </a:ext>
              </a:extLst>
            </p:cNvPr>
            <p:cNvCxnSpPr/>
            <p:nvPr/>
          </p:nvCxnSpPr>
          <p:spPr>
            <a:xfrm flipH="1">
              <a:off x="4014709" y="3621814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>
              <a:extLst>
                <a:ext uri="{FF2B5EF4-FFF2-40B4-BE49-F238E27FC236}">
                  <a16:creationId xmlns:a16="http://schemas.microsoft.com/office/drawing/2014/main" xmlns="" id="{390F1FCC-4CF0-460B-B88B-5C2CBAFA5026}"/>
                </a:ext>
              </a:extLst>
            </p:cNvPr>
            <p:cNvCxnSpPr/>
            <p:nvPr/>
          </p:nvCxnSpPr>
          <p:spPr>
            <a:xfrm flipH="1">
              <a:off x="4009307" y="2818893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>
              <a:extLst>
                <a:ext uri="{FF2B5EF4-FFF2-40B4-BE49-F238E27FC236}">
                  <a16:creationId xmlns:a16="http://schemas.microsoft.com/office/drawing/2014/main" xmlns="" id="{B6E8B53C-15A7-4FA2-8D65-DE741F500D69}"/>
                </a:ext>
              </a:extLst>
            </p:cNvPr>
            <p:cNvCxnSpPr/>
            <p:nvPr/>
          </p:nvCxnSpPr>
          <p:spPr>
            <a:xfrm flipH="1">
              <a:off x="3870750" y="2814564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>
              <a:extLst>
                <a:ext uri="{FF2B5EF4-FFF2-40B4-BE49-F238E27FC236}">
                  <a16:creationId xmlns:a16="http://schemas.microsoft.com/office/drawing/2014/main" xmlns="" id="{FF5F0BF1-E8EA-488D-A319-1972B1DA024D}"/>
                </a:ext>
              </a:extLst>
            </p:cNvPr>
            <p:cNvCxnSpPr/>
            <p:nvPr/>
          </p:nvCxnSpPr>
          <p:spPr>
            <a:xfrm>
              <a:off x="3870749" y="344345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>
              <a:extLst>
                <a:ext uri="{FF2B5EF4-FFF2-40B4-BE49-F238E27FC236}">
                  <a16:creationId xmlns:a16="http://schemas.microsoft.com/office/drawing/2014/main" xmlns="" id="{5574A24C-2D00-4BD6-BA3A-18C295FB22C3}"/>
                </a:ext>
              </a:extLst>
            </p:cNvPr>
            <p:cNvCxnSpPr/>
            <p:nvPr/>
          </p:nvCxnSpPr>
          <p:spPr>
            <a:xfrm flipH="1">
              <a:off x="3870750" y="3446501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>
              <a:extLst>
                <a:ext uri="{FF2B5EF4-FFF2-40B4-BE49-F238E27FC236}">
                  <a16:creationId xmlns:a16="http://schemas.microsoft.com/office/drawing/2014/main" xmlns="" id="{45EE339C-1518-4A46-A4EB-0B9D1CAC3AD7}"/>
                </a:ext>
              </a:extLst>
            </p:cNvPr>
            <p:cNvCxnSpPr/>
            <p:nvPr/>
          </p:nvCxnSpPr>
          <p:spPr>
            <a:xfrm>
              <a:off x="4500632" y="2815846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>
              <a:extLst>
                <a:ext uri="{FF2B5EF4-FFF2-40B4-BE49-F238E27FC236}">
                  <a16:creationId xmlns:a16="http://schemas.microsoft.com/office/drawing/2014/main" xmlns="" id="{5CC70207-DAB1-4B9D-84D4-A258D075B354}"/>
                </a:ext>
              </a:extLst>
            </p:cNvPr>
            <p:cNvCxnSpPr/>
            <p:nvPr/>
          </p:nvCxnSpPr>
          <p:spPr>
            <a:xfrm flipH="1">
              <a:off x="3870750" y="4252469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>
              <a:extLst>
                <a:ext uri="{FF2B5EF4-FFF2-40B4-BE49-F238E27FC236}">
                  <a16:creationId xmlns:a16="http://schemas.microsoft.com/office/drawing/2014/main" xmlns="" id="{43353CF0-522A-4BB4-AB93-E5D1093653F9}"/>
                </a:ext>
              </a:extLst>
            </p:cNvPr>
            <p:cNvCxnSpPr/>
            <p:nvPr/>
          </p:nvCxnSpPr>
          <p:spPr>
            <a:xfrm>
              <a:off x="4006322" y="344345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>
              <a:extLst>
                <a:ext uri="{FF2B5EF4-FFF2-40B4-BE49-F238E27FC236}">
                  <a16:creationId xmlns:a16="http://schemas.microsoft.com/office/drawing/2014/main" xmlns="" id="{56E6CE69-7A3D-4054-BB88-F290DB2369A5}"/>
                </a:ext>
              </a:extLst>
            </p:cNvPr>
            <p:cNvCxnSpPr/>
            <p:nvPr/>
          </p:nvCxnSpPr>
          <p:spPr>
            <a:xfrm>
              <a:off x="4634853" y="281456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>
              <a:extLst>
                <a:ext uri="{FF2B5EF4-FFF2-40B4-BE49-F238E27FC236}">
                  <a16:creationId xmlns:a16="http://schemas.microsoft.com/office/drawing/2014/main" xmlns="" id="{F4892F39-9246-46E9-A8BC-51B98C25D683}"/>
                </a:ext>
              </a:extLst>
            </p:cNvPr>
            <p:cNvCxnSpPr/>
            <p:nvPr/>
          </p:nvCxnSpPr>
          <p:spPr>
            <a:xfrm flipH="1">
              <a:off x="4378017" y="3623733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7" name="Straight Connector 536">
              <a:extLst>
                <a:ext uri="{FF2B5EF4-FFF2-40B4-BE49-F238E27FC236}">
                  <a16:creationId xmlns:a16="http://schemas.microsoft.com/office/drawing/2014/main" xmlns="" id="{1A0F2563-7E08-4E5D-A680-AB3A081D87F2}"/>
                </a:ext>
              </a:extLst>
            </p:cNvPr>
            <p:cNvCxnSpPr/>
            <p:nvPr/>
          </p:nvCxnSpPr>
          <p:spPr>
            <a:xfrm flipH="1">
              <a:off x="4372615" y="2820812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8" name="Straight Connector 537">
              <a:extLst>
                <a:ext uri="{FF2B5EF4-FFF2-40B4-BE49-F238E27FC236}">
                  <a16:creationId xmlns:a16="http://schemas.microsoft.com/office/drawing/2014/main" xmlns="" id="{A93E79A3-943F-419C-B5D3-05962CA73FA5}"/>
                </a:ext>
              </a:extLst>
            </p:cNvPr>
            <p:cNvCxnSpPr/>
            <p:nvPr/>
          </p:nvCxnSpPr>
          <p:spPr>
            <a:xfrm flipH="1">
              <a:off x="4234058" y="2816483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Connector 538">
              <a:extLst>
                <a:ext uri="{FF2B5EF4-FFF2-40B4-BE49-F238E27FC236}">
                  <a16:creationId xmlns:a16="http://schemas.microsoft.com/office/drawing/2014/main" xmlns="" id="{1F562ECA-DD59-4DC0-9D3E-FD6A3D3647F5}"/>
                </a:ext>
              </a:extLst>
            </p:cNvPr>
            <p:cNvCxnSpPr/>
            <p:nvPr/>
          </p:nvCxnSpPr>
          <p:spPr>
            <a:xfrm>
              <a:off x="4234057" y="344537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xmlns="" id="{225FC336-620B-4792-9BAF-AB1ED2FAE060}"/>
                </a:ext>
              </a:extLst>
            </p:cNvPr>
            <p:cNvCxnSpPr/>
            <p:nvPr/>
          </p:nvCxnSpPr>
          <p:spPr>
            <a:xfrm flipH="1">
              <a:off x="4234058" y="3448420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xmlns="" id="{F0C03B80-FF14-49A8-B7A0-BF0F21EB6B7D}"/>
                </a:ext>
              </a:extLst>
            </p:cNvPr>
            <p:cNvCxnSpPr/>
            <p:nvPr/>
          </p:nvCxnSpPr>
          <p:spPr>
            <a:xfrm>
              <a:off x="4863940" y="2817765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xmlns="" id="{E382F38D-753C-4D14-8A5F-A0F9CAC386E0}"/>
                </a:ext>
              </a:extLst>
            </p:cNvPr>
            <p:cNvCxnSpPr/>
            <p:nvPr/>
          </p:nvCxnSpPr>
          <p:spPr>
            <a:xfrm flipH="1">
              <a:off x="4234058" y="4254388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xmlns="" id="{FD811190-9B6D-4C5F-9C34-B36262F893FC}"/>
                </a:ext>
              </a:extLst>
            </p:cNvPr>
            <p:cNvCxnSpPr/>
            <p:nvPr/>
          </p:nvCxnSpPr>
          <p:spPr>
            <a:xfrm>
              <a:off x="4369630" y="344537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xmlns="" id="{C6F9C76B-E5EA-4A9A-90B5-987D78D12269}"/>
                </a:ext>
              </a:extLst>
            </p:cNvPr>
            <p:cNvCxnSpPr/>
            <p:nvPr/>
          </p:nvCxnSpPr>
          <p:spPr>
            <a:xfrm>
              <a:off x="4998161" y="281648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xmlns="" id="{3F44C3BC-DC4C-41A6-B68E-07F20F33AEC6}"/>
                </a:ext>
              </a:extLst>
            </p:cNvPr>
            <p:cNvCxnSpPr/>
            <p:nvPr/>
          </p:nvCxnSpPr>
          <p:spPr>
            <a:xfrm flipH="1">
              <a:off x="4783035" y="3619762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xmlns="" id="{6FD5F7C6-0423-45E2-A0B7-95E271A5D44C}"/>
                </a:ext>
              </a:extLst>
            </p:cNvPr>
            <p:cNvCxnSpPr/>
            <p:nvPr/>
          </p:nvCxnSpPr>
          <p:spPr>
            <a:xfrm flipH="1">
              <a:off x="4777633" y="2816841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xmlns="" id="{5009F4AB-A84A-4C96-9FE8-B63D96F93018}"/>
                </a:ext>
              </a:extLst>
            </p:cNvPr>
            <p:cNvCxnSpPr/>
            <p:nvPr/>
          </p:nvCxnSpPr>
          <p:spPr>
            <a:xfrm flipH="1">
              <a:off x="4639076" y="2812512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xmlns="" id="{0CE9C564-FAA6-487A-8269-70B212F0EE07}"/>
                </a:ext>
              </a:extLst>
            </p:cNvPr>
            <p:cNvCxnSpPr/>
            <p:nvPr/>
          </p:nvCxnSpPr>
          <p:spPr>
            <a:xfrm>
              <a:off x="4639075" y="344140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xmlns="" id="{AEFD44AF-C936-498F-93B2-1949661DD309}"/>
                </a:ext>
              </a:extLst>
            </p:cNvPr>
            <p:cNvCxnSpPr/>
            <p:nvPr/>
          </p:nvCxnSpPr>
          <p:spPr>
            <a:xfrm flipH="1">
              <a:off x="4639076" y="3444449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0" name="Straight Connector 549">
              <a:extLst>
                <a:ext uri="{FF2B5EF4-FFF2-40B4-BE49-F238E27FC236}">
                  <a16:creationId xmlns:a16="http://schemas.microsoft.com/office/drawing/2014/main" xmlns="" id="{D111D5BA-0102-474A-A04D-52ABF7E712CC}"/>
                </a:ext>
              </a:extLst>
            </p:cNvPr>
            <p:cNvCxnSpPr/>
            <p:nvPr/>
          </p:nvCxnSpPr>
          <p:spPr>
            <a:xfrm>
              <a:off x="5268958" y="2813794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Straight Connector 550">
              <a:extLst>
                <a:ext uri="{FF2B5EF4-FFF2-40B4-BE49-F238E27FC236}">
                  <a16:creationId xmlns:a16="http://schemas.microsoft.com/office/drawing/2014/main" xmlns="" id="{6F1DB170-9069-4A92-AEAF-30CDD6A64A23}"/>
                </a:ext>
              </a:extLst>
            </p:cNvPr>
            <p:cNvCxnSpPr/>
            <p:nvPr/>
          </p:nvCxnSpPr>
          <p:spPr>
            <a:xfrm flipH="1">
              <a:off x="4639076" y="4250417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2" name="Straight Connector 551">
              <a:extLst>
                <a:ext uri="{FF2B5EF4-FFF2-40B4-BE49-F238E27FC236}">
                  <a16:creationId xmlns:a16="http://schemas.microsoft.com/office/drawing/2014/main" xmlns="" id="{69DF5D54-794F-4F55-90E5-BBD1FD802AA7}"/>
                </a:ext>
              </a:extLst>
            </p:cNvPr>
            <p:cNvCxnSpPr/>
            <p:nvPr/>
          </p:nvCxnSpPr>
          <p:spPr>
            <a:xfrm>
              <a:off x="4774648" y="344140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3" name="Straight Connector 552">
              <a:extLst>
                <a:ext uri="{FF2B5EF4-FFF2-40B4-BE49-F238E27FC236}">
                  <a16:creationId xmlns:a16="http://schemas.microsoft.com/office/drawing/2014/main" xmlns="" id="{2FE3586E-811D-42A0-BF8C-D91E3EE34E05}"/>
                </a:ext>
              </a:extLst>
            </p:cNvPr>
            <p:cNvCxnSpPr/>
            <p:nvPr/>
          </p:nvCxnSpPr>
          <p:spPr>
            <a:xfrm>
              <a:off x="5403179" y="2812512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4" name="Straight Connector 553">
              <a:extLst>
                <a:ext uri="{FF2B5EF4-FFF2-40B4-BE49-F238E27FC236}">
                  <a16:creationId xmlns:a16="http://schemas.microsoft.com/office/drawing/2014/main" xmlns="" id="{8F9F4C8F-4884-4768-A618-1B9CB432EF69}"/>
                </a:ext>
              </a:extLst>
            </p:cNvPr>
            <p:cNvCxnSpPr/>
            <p:nvPr/>
          </p:nvCxnSpPr>
          <p:spPr>
            <a:xfrm flipH="1">
              <a:off x="5187052" y="3626088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5" name="Straight Connector 554">
              <a:extLst>
                <a:ext uri="{FF2B5EF4-FFF2-40B4-BE49-F238E27FC236}">
                  <a16:creationId xmlns:a16="http://schemas.microsoft.com/office/drawing/2014/main" xmlns="" id="{74729EED-8417-40E2-BE27-AE742943478C}"/>
                </a:ext>
              </a:extLst>
            </p:cNvPr>
            <p:cNvCxnSpPr/>
            <p:nvPr/>
          </p:nvCxnSpPr>
          <p:spPr>
            <a:xfrm flipH="1">
              <a:off x="5181650" y="2823167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Straight Connector 556">
              <a:extLst>
                <a:ext uri="{FF2B5EF4-FFF2-40B4-BE49-F238E27FC236}">
                  <a16:creationId xmlns:a16="http://schemas.microsoft.com/office/drawing/2014/main" xmlns="" id="{2DA50231-5EBE-4854-85F0-35D375A28C92}"/>
                </a:ext>
              </a:extLst>
            </p:cNvPr>
            <p:cNvCxnSpPr/>
            <p:nvPr/>
          </p:nvCxnSpPr>
          <p:spPr>
            <a:xfrm flipH="1">
              <a:off x="5043093" y="2818838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8" name="Straight Connector 557">
              <a:extLst>
                <a:ext uri="{FF2B5EF4-FFF2-40B4-BE49-F238E27FC236}">
                  <a16:creationId xmlns:a16="http://schemas.microsoft.com/office/drawing/2014/main" xmlns="" id="{26DEF5EC-94FB-4D6E-9909-BEB1B3AFF6BA}"/>
                </a:ext>
              </a:extLst>
            </p:cNvPr>
            <p:cNvCxnSpPr/>
            <p:nvPr/>
          </p:nvCxnSpPr>
          <p:spPr>
            <a:xfrm>
              <a:off x="5043092" y="3447729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9" name="Straight Connector 558">
              <a:extLst>
                <a:ext uri="{FF2B5EF4-FFF2-40B4-BE49-F238E27FC236}">
                  <a16:creationId xmlns:a16="http://schemas.microsoft.com/office/drawing/2014/main" xmlns="" id="{088511DA-8855-4F71-B258-B51D94BA8052}"/>
                </a:ext>
              </a:extLst>
            </p:cNvPr>
            <p:cNvCxnSpPr/>
            <p:nvPr/>
          </p:nvCxnSpPr>
          <p:spPr>
            <a:xfrm flipH="1">
              <a:off x="5043093" y="3450775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0" name="Straight Connector 559">
              <a:extLst>
                <a:ext uri="{FF2B5EF4-FFF2-40B4-BE49-F238E27FC236}">
                  <a16:creationId xmlns:a16="http://schemas.microsoft.com/office/drawing/2014/main" xmlns="" id="{4AC3D250-0059-4C52-9BF1-500671567903}"/>
                </a:ext>
              </a:extLst>
            </p:cNvPr>
            <p:cNvCxnSpPr/>
            <p:nvPr/>
          </p:nvCxnSpPr>
          <p:spPr>
            <a:xfrm>
              <a:off x="5672975" y="2820120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1" name="Straight Connector 560">
              <a:extLst>
                <a:ext uri="{FF2B5EF4-FFF2-40B4-BE49-F238E27FC236}">
                  <a16:creationId xmlns:a16="http://schemas.microsoft.com/office/drawing/2014/main" xmlns="" id="{565E9D9F-66ED-44C3-B54B-710DB20342DA}"/>
                </a:ext>
              </a:extLst>
            </p:cNvPr>
            <p:cNvCxnSpPr/>
            <p:nvPr/>
          </p:nvCxnSpPr>
          <p:spPr>
            <a:xfrm flipH="1">
              <a:off x="5043093" y="4256743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2" name="Straight Connector 561">
              <a:extLst>
                <a:ext uri="{FF2B5EF4-FFF2-40B4-BE49-F238E27FC236}">
                  <a16:creationId xmlns:a16="http://schemas.microsoft.com/office/drawing/2014/main" xmlns="" id="{40F4B925-7764-4379-B322-31F077B967BC}"/>
                </a:ext>
              </a:extLst>
            </p:cNvPr>
            <p:cNvCxnSpPr/>
            <p:nvPr/>
          </p:nvCxnSpPr>
          <p:spPr>
            <a:xfrm>
              <a:off x="5178665" y="3447729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3" name="Straight Connector 562">
              <a:extLst>
                <a:ext uri="{FF2B5EF4-FFF2-40B4-BE49-F238E27FC236}">
                  <a16:creationId xmlns:a16="http://schemas.microsoft.com/office/drawing/2014/main" xmlns="" id="{4B198595-2C32-4800-ACDC-9A5CE6F20956}"/>
                </a:ext>
              </a:extLst>
            </p:cNvPr>
            <p:cNvCxnSpPr/>
            <p:nvPr/>
          </p:nvCxnSpPr>
          <p:spPr>
            <a:xfrm>
              <a:off x="5807196" y="2818838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4" name="Straight Connector 563">
              <a:extLst>
                <a:ext uri="{FF2B5EF4-FFF2-40B4-BE49-F238E27FC236}">
                  <a16:creationId xmlns:a16="http://schemas.microsoft.com/office/drawing/2014/main" xmlns="" id="{2876DBED-F678-49AA-B4CB-338637518A21}"/>
                </a:ext>
              </a:extLst>
            </p:cNvPr>
            <p:cNvCxnSpPr/>
            <p:nvPr/>
          </p:nvCxnSpPr>
          <p:spPr>
            <a:xfrm flipH="1">
              <a:off x="5587460" y="3628655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5" name="Straight Connector 564">
              <a:extLst>
                <a:ext uri="{FF2B5EF4-FFF2-40B4-BE49-F238E27FC236}">
                  <a16:creationId xmlns:a16="http://schemas.microsoft.com/office/drawing/2014/main" xmlns="" id="{980CDEE3-BC06-4261-9724-A618057BDCD8}"/>
                </a:ext>
              </a:extLst>
            </p:cNvPr>
            <p:cNvCxnSpPr/>
            <p:nvPr/>
          </p:nvCxnSpPr>
          <p:spPr>
            <a:xfrm flipH="1">
              <a:off x="5582058" y="2825734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Straight Connector 565">
              <a:extLst>
                <a:ext uri="{FF2B5EF4-FFF2-40B4-BE49-F238E27FC236}">
                  <a16:creationId xmlns:a16="http://schemas.microsoft.com/office/drawing/2014/main" xmlns="" id="{0345C4A9-D1C2-4F3C-A606-2988AF80A601}"/>
                </a:ext>
              </a:extLst>
            </p:cNvPr>
            <p:cNvCxnSpPr/>
            <p:nvPr/>
          </p:nvCxnSpPr>
          <p:spPr>
            <a:xfrm flipH="1">
              <a:off x="5443501" y="2821405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Straight Connector 566">
              <a:extLst>
                <a:ext uri="{FF2B5EF4-FFF2-40B4-BE49-F238E27FC236}">
                  <a16:creationId xmlns:a16="http://schemas.microsoft.com/office/drawing/2014/main" xmlns="" id="{0E966835-F02E-4ED7-80E6-32BCF6CA0266}"/>
                </a:ext>
              </a:extLst>
            </p:cNvPr>
            <p:cNvCxnSpPr/>
            <p:nvPr/>
          </p:nvCxnSpPr>
          <p:spPr>
            <a:xfrm>
              <a:off x="5443500" y="3450296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8" name="Straight Connector 567">
              <a:extLst>
                <a:ext uri="{FF2B5EF4-FFF2-40B4-BE49-F238E27FC236}">
                  <a16:creationId xmlns:a16="http://schemas.microsoft.com/office/drawing/2014/main" xmlns="" id="{365348A6-BF5E-41BF-AABD-52678CEAB253}"/>
                </a:ext>
              </a:extLst>
            </p:cNvPr>
            <p:cNvCxnSpPr/>
            <p:nvPr/>
          </p:nvCxnSpPr>
          <p:spPr>
            <a:xfrm flipH="1">
              <a:off x="5443501" y="3453342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9" name="Straight Connector 568">
              <a:extLst>
                <a:ext uri="{FF2B5EF4-FFF2-40B4-BE49-F238E27FC236}">
                  <a16:creationId xmlns:a16="http://schemas.microsoft.com/office/drawing/2014/main" xmlns="" id="{C1A74807-F5E1-4214-92BC-F7405D16B99A}"/>
                </a:ext>
              </a:extLst>
            </p:cNvPr>
            <p:cNvCxnSpPr/>
            <p:nvPr/>
          </p:nvCxnSpPr>
          <p:spPr>
            <a:xfrm>
              <a:off x="6073383" y="2822687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0" name="Straight Connector 569">
              <a:extLst>
                <a:ext uri="{FF2B5EF4-FFF2-40B4-BE49-F238E27FC236}">
                  <a16:creationId xmlns:a16="http://schemas.microsoft.com/office/drawing/2014/main" xmlns="" id="{53141603-7FE6-478D-B69F-CDC88456D8B0}"/>
                </a:ext>
              </a:extLst>
            </p:cNvPr>
            <p:cNvCxnSpPr/>
            <p:nvPr/>
          </p:nvCxnSpPr>
          <p:spPr>
            <a:xfrm flipH="1">
              <a:off x="5443501" y="4259310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1" name="Straight Connector 570">
              <a:extLst>
                <a:ext uri="{FF2B5EF4-FFF2-40B4-BE49-F238E27FC236}">
                  <a16:creationId xmlns:a16="http://schemas.microsoft.com/office/drawing/2014/main" xmlns="" id="{DFA2A5DC-31C2-4F0C-8B4A-36E1A03FD2DA}"/>
                </a:ext>
              </a:extLst>
            </p:cNvPr>
            <p:cNvCxnSpPr/>
            <p:nvPr/>
          </p:nvCxnSpPr>
          <p:spPr>
            <a:xfrm>
              <a:off x="5579073" y="3450296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2" name="Straight Connector 571">
              <a:extLst>
                <a:ext uri="{FF2B5EF4-FFF2-40B4-BE49-F238E27FC236}">
                  <a16:creationId xmlns:a16="http://schemas.microsoft.com/office/drawing/2014/main" xmlns="" id="{C94D2816-56FE-4DF2-A85E-92043640CFA7}"/>
                </a:ext>
              </a:extLst>
            </p:cNvPr>
            <p:cNvCxnSpPr/>
            <p:nvPr/>
          </p:nvCxnSpPr>
          <p:spPr>
            <a:xfrm>
              <a:off x="6207604" y="282140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3" name="Straight Connector 572">
              <a:extLst>
                <a:ext uri="{FF2B5EF4-FFF2-40B4-BE49-F238E27FC236}">
                  <a16:creationId xmlns:a16="http://schemas.microsoft.com/office/drawing/2014/main" xmlns="" id="{66A6FE96-9DD4-43D1-AF27-F466839F1B64}"/>
                </a:ext>
              </a:extLst>
            </p:cNvPr>
            <p:cNvCxnSpPr/>
            <p:nvPr/>
          </p:nvCxnSpPr>
          <p:spPr>
            <a:xfrm flipH="1">
              <a:off x="5950768" y="3630574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4" name="Straight Connector 573">
              <a:extLst>
                <a:ext uri="{FF2B5EF4-FFF2-40B4-BE49-F238E27FC236}">
                  <a16:creationId xmlns:a16="http://schemas.microsoft.com/office/drawing/2014/main" xmlns="" id="{ECE7D5A2-31BB-48B0-8014-069631830558}"/>
                </a:ext>
              </a:extLst>
            </p:cNvPr>
            <p:cNvCxnSpPr/>
            <p:nvPr/>
          </p:nvCxnSpPr>
          <p:spPr>
            <a:xfrm flipH="1">
              <a:off x="5945366" y="2827653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5" name="Straight Connector 574">
              <a:extLst>
                <a:ext uri="{FF2B5EF4-FFF2-40B4-BE49-F238E27FC236}">
                  <a16:creationId xmlns:a16="http://schemas.microsoft.com/office/drawing/2014/main" xmlns="" id="{E0737D13-07C6-4D4D-9692-A31E683B5ACD}"/>
                </a:ext>
              </a:extLst>
            </p:cNvPr>
            <p:cNvCxnSpPr/>
            <p:nvPr/>
          </p:nvCxnSpPr>
          <p:spPr>
            <a:xfrm flipH="1">
              <a:off x="5806809" y="2823324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6" name="Straight Connector 575">
              <a:extLst>
                <a:ext uri="{FF2B5EF4-FFF2-40B4-BE49-F238E27FC236}">
                  <a16:creationId xmlns:a16="http://schemas.microsoft.com/office/drawing/2014/main" xmlns="" id="{02CD3406-41BC-4E14-9C02-BA8C0518BFF6}"/>
                </a:ext>
              </a:extLst>
            </p:cNvPr>
            <p:cNvCxnSpPr/>
            <p:nvPr/>
          </p:nvCxnSpPr>
          <p:spPr>
            <a:xfrm>
              <a:off x="5806808" y="345221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7" name="Straight Connector 576">
              <a:extLst>
                <a:ext uri="{FF2B5EF4-FFF2-40B4-BE49-F238E27FC236}">
                  <a16:creationId xmlns:a16="http://schemas.microsoft.com/office/drawing/2014/main" xmlns="" id="{96537613-BA21-4DA8-9A11-A5219C4DDAF2}"/>
                </a:ext>
              </a:extLst>
            </p:cNvPr>
            <p:cNvCxnSpPr/>
            <p:nvPr/>
          </p:nvCxnSpPr>
          <p:spPr>
            <a:xfrm flipH="1">
              <a:off x="5806809" y="3455261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8" name="Straight Connector 577">
              <a:extLst>
                <a:ext uri="{FF2B5EF4-FFF2-40B4-BE49-F238E27FC236}">
                  <a16:creationId xmlns:a16="http://schemas.microsoft.com/office/drawing/2014/main" xmlns="" id="{C4C2E1DE-6ADD-42AC-B274-EC02AA88C8D8}"/>
                </a:ext>
              </a:extLst>
            </p:cNvPr>
            <p:cNvCxnSpPr/>
            <p:nvPr/>
          </p:nvCxnSpPr>
          <p:spPr>
            <a:xfrm>
              <a:off x="6436691" y="2824606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9" name="Straight Connector 578">
              <a:extLst>
                <a:ext uri="{FF2B5EF4-FFF2-40B4-BE49-F238E27FC236}">
                  <a16:creationId xmlns:a16="http://schemas.microsoft.com/office/drawing/2014/main" xmlns="" id="{DF00F21F-FAD4-453F-8F7A-1D0BE74E8165}"/>
                </a:ext>
              </a:extLst>
            </p:cNvPr>
            <p:cNvCxnSpPr/>
            <p:nvPr/>
          </p:nvCxnSpPr>
          <p:spPr>
            <a:xfrm flipH="1">
              <a:off x="5806809" y="4261229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0" name="Straight Connector 579">
              <a:extLst>
                <a:ext uri="{FF2B5EF4-FFF2-40B4-BE49-F238E27FC236}">
                  <a16:creationId xmlns:a16="http://schemas.microsoft.com/office/drawing/2014/main" xmlns="" id="{DC540A25-2462-4767-A2A1-C576B700E6E3}"/>
                </a:ext>
              </a:extLst>
            </p:cNvPr>
            <p:cNvCxnSpPr/>
            <p:nvPr/>
          </p:nvCxnSpPr>
          <p:spPr>
            <a:xfrm>
              <a:off x="5942381" y="3452215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1" name="Straight Connector 580">
              <a:extLst>
                <a:ext uri="{FF2B5EF4-FFF2-40B4-BE49-F238E27FC236}">
                  <a16:creationId xmlns:a16="http://schemas.microsoft.com/office/drawing/2014/main" xmlns="" id="{792ABB48-600D-4863-9491-3F12B63A862A}"/>
                </a:ext>
              </a:extLst>
            </p:cNvPr>
            <p:cNvCxnSpPr/>
            <p:nvPr/>
          </p:nvCxnSpPr>
          <p:spPr>
            <a:xfrm>
              <a:off x="6570912" y="282332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2" name="Straight Connector 581">
              <a:extLst>
                <a:ext uri="{FF2B5EF4-FFF2-40B4-BE49-F238E27FC236}">
                  <a16:creationId xmlns:a16="http://schemas.microsoft.com/office/drawing/2014/main" xmlns="" id="{5FDB8970-2B9A-4DEF-9443-E4B73F7A6E23}"/>
                </a:ext>
              </a:extLst>
            </p:cNvPr>
            <p:cNvCxnSpPr/>
            <p:nvPr/>
          </p:nvCxnSpPr>
          <p:spPr>
            <a:xfrm flipH="1">
              <a:off x="6355786" y="3626603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3" name="Straight Connector 582">
              <a:extLst>
                <a:ext uri="{FF2B5EF4-FFF2-40B4-BE49-F238E27FC236}">
                  <a16:creationId xmlns:a16="http://schemas.microsoft.com/office/drawing/2014/main" xmlns="" id="{FC32C91C-7936-4F25-B90B-7A5D5FA62AA2}"/>
                </a:ext>
              </a:extLst>
            </p:cNvPr>
            <p:cNvCxnSpPr/>
            <p:nvPr/>
          </p:nvCxnSpPr>
          <p:spPr>
            <a:xfrm flipH="1">
              <a:off x="6350384" y="2823682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4" name="Straight Connector 583">
              <a:extLst>
                <a:ext uri="{FF2B5EF4-FFF2-40B4-BE49-F238E27FC236}">
                  <a16:creationId xmlns:a16="http://schemas.microsoft.com/office/drawing/2014/main" xmlns="" id="{DB51E2E6-5C04-4C4E-834A-6C4FE3225ED0}"/>
                </a:ext>
              </a:extLst>
            </p:cNvPr>
            <p:cNvCxnSpPr/>
            <p:nvPr/>
          </p:nvCxnSpPr>
          <p:spPr>
            <a:xfrm flipH="1">
              <a:off x="6211827" y="2819353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5" name="Straight Connector 584">
              <a:extLst>
                <a:ext uri="{FF2B5EF4-FFF2-40B4-BE49-F238E27FC236}">
                  <a16:creationId xmlns:a16="http://schemas.microsoft.com/office/drawing/2014/main" xmlns="" id="{4248A969-60A3-4D4B-AF3D-BBF8DC3A08A1}"/>
                </a:ext>
              </a:extLst>
            </p:cNvPr>
            <p:cNvCxnSpPr/>
            <p:nvPr/>
          </p:nvCxnSpPr>
          <p:spPr>
            <a:xfrm>
              <a:off x="6211826" y="344824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Straight Connector 585">
              <a:extLst>
                <a:ext uri="{FF2B5EF4-FFF2-40B4-BE49-F238E27FC236}">
                  <a16:creationId xmlns:a16="http://schemas.microsoft.com/office/drawing/2014/main" xmlns="" id="{91DAA00A-0CFA-4BCD-BD6B-E3059C3C7960}"/>
                </a:ext>
              </a:extLst>
            </p:cNvPr>
            <p:cNvCxnSpPr/>
            <p:nvPr/>
          </p:nvCxnSpPr>
          <p:spPr>
            <a:xfrm flipH="1">
              <a:off x="6211827" y="3451290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7" name="Straight Connector 586">
              <a:extLst>
                <a:ext uri="{FF2B5EF4-FFF2-40B4-BE49-F238E27FC236}">
                  <a16:creationId xmlns:a16="http://schemas.microsoft.com/office/drawing/2014/main" xmlns="" id="{2A8D682B-DB2A-43D2-BDBD-04EC62ADD77D}"/>
                </a:ext>
              </a:extLst>
            </p:cNvPr>
            <p:cNvCxnSpPr/>
            <p:nvPr/>
          </p:nvCxnSpPr>
          <p:spPr>
            <a:xfrm>
              <a:off x="6841709" y="2820635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8" name="Straight Connector 587">
              <a:extLst>
                <a:ext uri="{FF2B5EF4-FFF2-40B4-BE49-F238E27FC236}">
                  <a16:creationId xmlns:a16="http://schemas.microsoft.com/office/drawing/2014/main" xmlns="" id="{261C72A5-55FE-4171-8937-A9C8AC0C5F27}"/>
                </a:ext>
              </a:extLst>
            </p:cNvPr>
            <p:cNvCxnSpPr/>
            <p:nvPr/>
          </p:nvCxnSpPr>
          <p:spPr>
            <a:xfrm flipH="1">
              <a:off x="6211827" y="4257258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9" name="Straight Connector 588">
              <a:extLst>
                <a:ext uri="{FF2B5EF4-FFF2-40B4-BE49-F238E27FC236}">
                  <a16:creationId xmlns:a16="http://schemas.microsoft.com/office/drawing/2014/main" xmlns="" id="{3DC6F06F-9F29-461D-B250-B8E238304E36}"/>
                </a:ext>
              </a:extLst>
            </p:cNvPr>
            <p:cNvCxnSpPr/>
            <p:nvPr/>
          </p:nvCxnSpPr>
          <p:spPr>
            <a:xfrm>
              <a:off x="6347399" y="3448244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Straight Connector 589">
              <a:extLst>
                <a:ext uri="{FF2B5EF4-FFF2-40B4-BE49-F238E27FC236}">
                  <a16:creationId xmlns:a16="http://schemas.microsoft.com/office/drawing/2014/main" xmlns="" id="{0DA18718-B78F-4B85-B1A6-7082A5CA8357}"/>
                </a:ext>
              </a:extLst>
            </p:cNvPr>
            <p:cNvCxnSpPr/>
            <p:nvPr/>
          </p:nvCxnSpPr>
          <p:spPr>
            <a:xfrm>
              <a:off x="6975930" y="2819353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1" name="Straight Connector 590">
              <a:extLst>
                <a:ext uri="{FF2B5EF4-FFF2-40B4-BE49-F238E27FC236}">
                  <a16:creationId xmlns:a16="http://schemas.microsoft.com/office/drawing/2014/main" xmlns="" id="{36B5E10C-20C3-4B4E-8323-0834897C10C8}"/>
                </a:ext>
              </a:extLst>
            </p:cNvPr>
            <p:cNvCxnSpPr/>
            <p:nvPr/>
          </p:nvCxnSpPr>
          <p:spPr>
            <a:xfrm flipH="1">
              <a:off x="6759803" y="3632929"/>
              <a:ext cx="620144" cy="63018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2" name="Straight Connector 591">
              <a:extLst>
                <a:ext uri="{FF2B5EF4-FFF2-40B4-BE49-F238E27FC236}">
                  <a16:creationId xmlns:a16="http://schemas.microsoft.com/office/drawing/2014/main" xmlns="" id="{BBCD4A6C-7B6E-486F-B7BE-E0F79FCB8A0D}"/>
                </a:ext>
              </a:extLst>
            </p:cNvPr>
            <p:cNvCxnSpPr/>
            <p:nvPr/>
          </p:nvCxnSpPr>
          <p:spPr>
            <a:xfrm flipH="1">
              <a:off x="6754401" y="2830008"/>
              <a:ext cx="625546" cy="624562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" name="Straight Connector 592">
              <a:extLst>
                <a:ext uri="{FF2B5EF4-FFF2-40B4-BE49-F238E27FC236}">
                  <a16:creationId xmlns:a16="http://schemas.microsoft.com/office/drawing/2014/main" xmlns="" id="{B42C757B-F304-467B-B663-26058CEDA577}"/>
                </a:ext>
              </a:extLst>
            </p:cNvPr>
            <p:cNvCxnSpPr/>
            <p:nvPr/>
          </p:nvCxnSpPr>
          <p:spPr>
            <a:xfrm flipH="1">
              <a:off x="6615844" y="2825679"/>
              <a:ext cx="629882" cy="628891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" name="Straight Connector 593">
              <a:extLst>
                <a:ext uri="{FF2B5EF4-FFF2-40B4-BE49-F238E27FC236}">
                  <a16:creationId xmlns:a16="http://schemas.microsoft.com/office/drawing/2014/main" xmlns="" id="{62647302-2912-4D1D-8FB8-F556C79D1BD5}"/>
                </a:ext>
              </a:extLst>
            </p:cNvPr>
            <p:cNvCxnSpPr/>
            <p:nvPr/>
          </p:nvCxnSpPr>
          <p:spPr>
            <a:xfrm>
              <a:off x="6615843" y="3454570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Straight Connector 594">
              <a:extLst>
                <a:ext uri="{FF2B5EF4-FFF2-40B4-BE49-F238E27FC236}">
                  <a16:creationId xmlns:a16="http://schemas.microsoft.com/office/drawing/2014/main" xmlns="" id="{15AB997F-56EE-437F-A0B1-AD148E8BB094}"/>
                </a:ext>
              </a:extLst>
            </p:cNvPr>
            <p:cNvCxnSpPr/>
            <p:nvPr/>
          </p:nvCxnSpPr>
          <p:spPr>
            <a:xfrm flipH="1">
              <a:off x="6615844" y="3457616"/>
              <a:ext cx="135572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6" name="Straight Connector 595">
              <a:extLst>
                <a:ext uri="{FF2B5EF4-FFF2-40B4-BE49-F238E27FC236}">
                  <a16:creationId xmlns:a16="http://schemas.microsoft.com/office/drawing/2014/main" xmlns="" id="{234D86D9-DC2F-41C3-A9F0-49286FC72138}"/>
                </a:ext>
              </a:extLst>
            </p:cNvPr>
            <p:cNvCxnSpPr/>
            <p:nvPr/>
          </p:nvCxnSpPr>
          <p:spPr>
            <a:xfrm>
              <a:off x="7245726" y="2826961"/>
              <a:ext cx="134221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7" name="Straight Connector 596">
              <a:extLst>
                <a:ext uri="{FF2B5EF4-FFF2-40B4-BE49-F238E27FC236}">
                  <a16:creationId xmlns:a16="http://schemas.microsoft.com/office/drawing/2014/main" xmlns="" id="{2314A11E-58A2-48EC-BB5A-B6AFC65AB249}"/>
                </a:ext>
              </a:extLst>
            </p:cNvPr>
            <p:cNvCxnSpPr/>
            <p:nvPr/>
          </p:nvCxnSpPr>
          <p:spPr>
            <a:xfrm flipH="1">
              <a:off x="6615844" y="4263584"/>
              <a:ext cx="143958" cy="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8" name="Straight Connector 597">
              <a:extLst>
                <a:ext uri="{FF2B5EF4-FFF2-40B4-BE49-F238E27FC236}">
                  <a16:creationId xmlns:a16="http://schemas.microsoft.com/office/drawing/2014/main" xmlns="" id="{4A422C45-7ACE-4D9A-91F9-B9241BAF564C}"/>
                </a:ext>
              </a:extLst>
            </p:cNvPr>
            <p:cNvCxnSpPr/>
            <p:nvPr/>
          </p:nvCxnSpPr>
          <p:spPr>
            <a:xfrm>
              <a:off x="6751416" y="3454570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9" name="Straight Connector 598">
              <a:extLst>
                <a:ext uri="{FF2B5EF4-FFF2-40B4-BE49-F238E27FC236}">
                  <a16:creationId xmlns:a16="http://schemas.microsoft.com/office/drawing/2014/main" xmlns="" id="{D486E7A0-3A8B-429A-9A90-D45EBD3AF1A9}"/>
                </a:ext>
              </a:extLst>
            </p:cNvPr>
            <p:cNvCxnSpPr/>
            <p:nvPr/>
          </p:nvCxnSpPr>
          <p:spPr>
            <a:xfrm>
              <a:off x="7379947" y="2825679"/>
              <a:ext cx="0" cy="808540"/>
            </a:xfrm>
            <a:prstGeom prst="line">
              <a:avLst/>
            </a:prstGeom>
            <a:ln w="190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14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6835433" y="2538101"/>
            <a:ext cx="4419378" cy="3955057"/>
            <a:chOff x="6933697" y="1080026"/>
            <a:chExt cx="4805481" cy="4296835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8757" y="1080026"/>
              <a:ext cx="4260421" cy="429683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6933697" y="1562100"/>
                  <a:ext cx="1010153" cy="67801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++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97" y="1562100"/>
                  <a:ext cx="1010153" cy="67801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6933697" y="2355190"/>
                  <a:ext cx="1164009" cy="6483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 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+−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97" y="2355190"/>
                  <a:ext cx="1164009" cy="64833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6933697" y="3217126"/>
                  <a:ext cx="1120670" cy="6780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−+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3697" y="3217126"/>
                  <a:ext cx="1120670" cy="67801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971294" y="4009707"/>
                  <a:ext cx="1120670" cy="6780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𝑝𝑝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−−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1294" y="4009707"/>
                  <a:ext cx="1120670" cy="67801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7692220" y="3188616"/>
              <a:ext cx="21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692220" y="2344683"/>
              <a:ext cx="21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724774" y="1554472"/>
              <a:ext cx="219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970073" y="2261701"/>
                <a:ext cx="3778342" cy="6167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𝑜𝑢𝑡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b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sSubSup>
                        <m:sSub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073" y="2261701"/>
                <a:ext cx="3778342" cy="61677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3471548" y="2878472"/>
            <a:ext cx="2143037" cy="31264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329188" y="2878472"/>
            <a:ext cx="2143037" cy="31264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3077985" y="3697815"/>
            <a:ext cx="839820" cy="0"/>
          </a:xfrm>
          <a:prstGeom prst="line">
            <a:avLst/>
          </a:prstGeom>
          <a:ln w="47625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097035" y="2920943"/>
                <a:ext cx="874558" cy="595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035" y="2920943"/>
                <a:ext cx="874558" cy="5957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>
            <a:off x="3008699" y="5221789"/>
            <a:ext cx="839820" cy="0"/>
          </a:xfrm>
          <a:prstGeom prst="line">
            <a:avLst/>
          </a:prstGeom>
          <a:ln w="47625">
            <a:headEnd type="triangle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099089" y="5320894"/>
                <a:ext cx="874558" cy="596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9089" y="5320894"/>
                <a:ext cx="874558" cy="596766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394940" y="4115109"/>
                <a:ext cx="874558" cy="59574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−+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940" y="4115109"/>
                <a:ext cx="874558" cy="595741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619587" y="4120104"/>
                <a:ext cx="874558" cy="5967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𝑝𝑝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+−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9587" y="4120104"/>
                <a:ext cx="874558" cy="596766"/>
              </a:xfrm>
              <a:prstGeom prst="rect">
                <a:avLst/>
              </a:prstGeom>
              <a:blipFill rotWithShape="0">
                <a:blip r:embed="rId23"/>
                <a:stretch>
                  <a:fillRect r="-2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3237288" y="6266103"/>
            <a:ext cx="468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</a:t>
            </a:r>
          </a:p>
        </p:txBody>
      </p:sp>
      <p:sp>
        <p:nvSpPr>
          <p:cNvPr id="56" name="Arc 55"/>
          <p:cNvSpPr/>
          <p:nvPr/>
        </p:nvSpPr>
        <p:spPr>
          <a:xfrm>
            <a:off x="1519488" y="3636117"/>
            <a:ext cx="1316289" cy="1298410"/>
          </a:xfrm>
          <a:prstGeom prst="arc">
            <a:avLst>
              <a:gd name="adj1" fmla="val 16200000"/>
              <a:gd name="adj2" fmla="val 5519869"/>
            </a:avLst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flipH="1">
            <a:off x="4122367" y="3714343"/>
            <a:ext cx="1316289" cy="1298410"/>
          </a:xfrm>
          <a:prstGeom prst="arc">
            <a:avLst>
              <a:gd name="adj1" fmla="val 16200000"/>
              <a:gd name="adj2" fmla="val 5519869"/>
            </a:avLst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3167367" y="6284840"/>
            <a:ext cx="839820" cy="0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1416912" y="6412290"/>
            <a:ext cx="34817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xmlns="" id="{04DB7586-9FE4-4580-A4AB-01C550F853BD}"/>
              </a:ext>
            </a:extLst>
          </p:cNvPr>
          <p:cNvSpPr txBox="1">
            <a:spLocks/>
          </p:cNvSpPr>
          <p:nvPr/>
        </p:nvSpPr>
        <p:spPr>
          <a:xfrm>
            <a:off x="838200" y="-795"/>
            <a:ext cx="10515600" cy="12259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>
                <a:latin typeface="Corbel" panose="020B0503020204020204" pitchFamily="34" charset="0"/>
              </a:rPr>
              <a:t>Διάδοση φωτός σε στρωματικές δομές </a:t>
            </a:r>
            <a:br>
              <a:rPr lang="el-GR">
                <a:latin typeface="Corbel" panose="020B0503020204020204" pitchFamily="34" charset="0"/>
              </a:rPr>
            </a:br>
            <a:r>
              <a:rPr lang="el-GR">
                <a:latin typeface="Corbel" panose="020B0503020204020204" pitchFamily="34" charset="0"/>
              </a:rPr>
              <a:t>με αυθαίρετη ανισοτροπία</a:t>
            </a:r>
            <a:endParaRPr lang="en-US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xmlns="" id="{7722DEEB-D7B3-44ED-B47B-3128C1B38F1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72653" y="2141760"/>
                <a:ext cx="2804831" cy="5694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dirty="0"/>
                  <a:t>:</a:t>
                </a:r>
                <a:r>
                  <a:rPr lang="el-GR" dirty="0"/>
                  <a:t> διατηρητέο</a:t>
                </a:r>
                <a:endParaRPr lang="en-US" dirty="0"/>
              </a:p>
            </p:txBody>
          </p:sp>
        </mc:Choice>
        <mc:Fallback xmlns="">
          <p:sp>
            <p:nvSpPr>
              <p:cNvPr id="37" name="Content Placeholder 2">
                <a:extLst>
                  <a:ext uri="{FF2B5EF4-FFF2-40B4-BE49-F238E27FC236}">
                    <a16:creationId xmlns:a16="http://schemas.microsoft.com/office/drawing/2014/main" id="{7722DEEB-D7B3-44ED-B47B-3128C1B38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2653" y="2141760"/>
                <a:ext cx="2804831" cy="569446"/>
              </a:xfrm>
              <a:prstGeom prst="rect">
                <a:avLst/>
              </a:prstGeom>
              <a:blipFill>
                <a:blip r:embed="rId24"/>
                <a:stretch>
                  <a:fillRect t="-14894" b="-159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0A70307B-CF58-4E96-A91D-F2A25DE982FA}"/>
                  </a:ext>
                </a:extLst>
              </p:cNvPr>
              <p:cNvSpPr txBox="1"/>
              <p:nvPr/>
            </p:nvSpPr>
            <p:spPr>
              <a:xfrm>
                <a:off x="2254275" y="1411529"/>
                <a:ext cx="768345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Επίλυση Εξ.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Maxwell (</a:t>
                </a:r>
                <a:r>
                  <a:rPr lang="el-GR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διατύπωση με πίνακες </a:t>
                </a:r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800" b="1" dirty="0">
                    <a:solidFill>
                      <a:schemeClr val="accent2">
                        <a:lumMod val="75000"/>
                      </a:schemeClr>
                    </a:solidFill>
                  </a:rPr>
                  <a:t>6)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A70307B-CF58-4E96-A91D-F2A25DE98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75" y="1411529"/>
                <a:ext cx="7683450" cy="523220"/>
              </a:xfrm>
              <a:prstGeom prst="rect">
                <a:avLst/>
              </a:prstGeom>
              <a:blipFill>
                <a:blip r:embed="rId25"/>
                <a:stretch>
                  <a:fillRect l="-1190" t="-11765" r="-1032" b="-341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20ED2F2-3B24-4B8B-BBFD-198FED764F00}"/>
              </a:ext>
            </a:extLst>
          </p:cNvPr>
          <p:cNvSpPr txBox="1"/>
          <p:nvPr/>
        </p:nvSpPr>
        <p:spPr>
          <a:xfrm>
            <a:off x="11416912" y="6412290"/>
            <a:ext cx="418704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71" y="6246"/>
            <a:ext cx="10982325" cy="786384"/>
          </a:xfrm>
        </p:spPr>
        <p:txBody>
          <a:bodyPr>
            <a:normAutofit/>
          </a:bodyPr>
          <a:lstStyle/>
          <a:p>
            <a:r>
              <a:rPr lang="el-GR" sz="4400" dirty="0">
                <a:latin typeface="Katsoulidis" panose="02000506040000020003" pitchFamily="50" charset="0"/>
              </a:rPr>
              <a:t>Τεχνολογικές Εφαρμογές</a:t>
            </a:r>
            <a:endParaRPr lang="en-US" sz="4400" dirty="0">
              <a:latin typeface="Katsoulidis" panose="0200050604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190" y="1157639"/>
            <a:ext cx="3796255" cy="30142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6" r="177"/>
          <a:stretch/>
        </p:blipFill>
        <p:spPr>
          <a:xfrm>
            <a:off x="589659" y="1157639"/>
            <a:ext cx="3683237" cy="3014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358" y="4247590"/>
            <a:ext cx="2952750" cy="1552575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119215" y="4340506"/>
            <a:ext cx="1683522" cy="948583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7136813" y="4340184"/>
            <a:ext cx="1682496" cy="95097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14060" y="5968484"/>
            <a:ext cx="345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Katsoulidis" panose="02000506040000020003" pitchFamily="50" charset="0"/>
              </a:rPr>
              <a:t>Υβριδικά </a:t>
            </a:r>
            <a:r>
              <a:rPr lang="el-GR" sz="2400" dirty="0" err="1">
                <a:latin typeface="Katsoulidis" panose="02000506040000020003" pitchFamily="50" charset="0"/>
              </a:rPr>
              <a:t>Νανοκυκλώματα</a:t>
            </a:r>
            <a:endParaRPr lang="en-US" sz="2400" dirty="0">
              <a:latin typeface="Katsoulidis" panose="0200050604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6912" y="6412290"/>
            <a:ext cx="444994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8143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1909" y="111158"/>
            <a:ext cx="10515600" cy="45874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Οπτική Απόκριση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77551" y="628449"/>
            <a:ext cx="785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Ταυτόχρονος Εντοπισμός Φωτός και Κυμάτων Σπιν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416912" y="6412290"/>
            <a:ext cx="39786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18456" r="31397" b="22343"/>
          <a:stretch/>
        </p:blipFill>
        <p:spPr>
          <a:xfrm>
            <a:off x="1577803" y="2187435"/>
            <a:ext cx="4133557" cy="299923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408492" y="47403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89622" y="47131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4803" y="1949581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03" y="1949581"/>
                <a:ext cx="55624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8478" t="-26667" r="-315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Brace 85"/>
          <p:cNvSpPr/>
          <p:nvPr/>
        </p:nvSpPr>
        <p:spPr>
          <a:xfrm rot="4703830">
            <a:off x="4668252" y="2054007"/>
            <a:ext cx="101909" cy="3096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633096" y="1702265"/>
            <a:ext cx="172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8" name="Left Brace 87"/>
          <p:cNvSpPr/>
          <p:nvPr/>
        </p:nvSpPr>
        <p:spPr>
          <a:xfrm rot="4703830">
            <a:off x="3331319" y="2139265"/>
            <a:ext cx="107446" cy="5936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2935860" y="1943112"/>
            <a:ext cx="11187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latin typeface="+mj-lt"/>
                <a:cs typeface="Times New Roman" panose="02020603050405020304" pitchFamily="18" charset="0"/>
              </a:rPr>
              <a:t>Ατέλεια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997318" y="1632334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18" y="1632334"/>
                <a:ext cx="55624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780" t="-26667" r="-3186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" name="Straight Arrow Connector 98"/>
          <p:cNvCxnSpPr/>
          <p:nvPr/>
        </p:nvCxnSpPr>
        <p:spPr>
          <a:xfrm flipV="1">
            <a:off x="1435654" y="6012996"/>
            <a:ext cx="803180" cy="150399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2249351" y="5667485"/>
                <a:ext cx="2466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351" y="5667485"/>
                <a:ext cx="246691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2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 flipV="1">
            <a:off x="3537076" y="4940429"/>
            <a:ext cx="803180" cy="150399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152650" y="2305485"/>
            <a:ext cx="186358" cy="487782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48100" y="3027288"/>
            <a:ext cx="350378" cy="35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3747353" y="500547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z,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783462" y="2361328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681" t="-26230" r="-32967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Arrow Connector 44"/>
          <p:cNvCxnSpPr/>
          <p:nvPr/>
        </p:nvCxnSpPr>
        <p:spPr>
          <a:xfrm>
            <a:off x="909030" y="3446524"/>
            <a:ext cx="457704" cy="675117"/>
          </a:xfrm>
          <a:prstGeom prst="straightConnector1">
            <a:avLst/>
          </a:prstGeom>
          <a:ln w="476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>
            <a:off x="918556" y="3427252"/>
            <a:ext cx="457704" cy="675117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1147408" y="3777580"/>
            <a:ext cx="618309" cy="27373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46920" y="36283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48032" y="288100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/>
          <p:cNvCxnSpPr/>
          <p:nvPr/>
        </p:nvCxnSpPr>
        <p:spPr>
          <a:xfrm>
            <a:off x="1783462" y="2361328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681" t="-26230" r="-32967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909030" y="3446524"/>
            <a:ext cx="457704" cy="675117"/>
          </a:xfrm>
          <a:prstGeom prst="straightConnector1">
            <a:avLst/>
          </a:prstGeom>
          <a:ln w="476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>
            <a:off x="918556" y="3427252"/>
            <a:ext cx="457704" cy="675117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1147408" y="3777580"/>
            <a:ext cx="618309" cy="27373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46920" y="36283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48032" y="288100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/>
          <p:cNvCxnSpPr/>
          <p:nvPr/>
        </p:nvCxnSpPr>
        <p:spPr>
          <a:xfrm>
            <a:off x="1128072" y="5677010"/>
            <a:ext cx="328490" cy="495910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1459373" y="5516518"/>
            <a:ext cx="0" cy="665817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003952" y="5290371"/>
                <a:ext cx="2466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52" y="5290371"/>
                <a:ext cx="24669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0000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544758" y="5206015"/>
                <a:ext cx="2466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58" y="5206015"/>
                <a:ext cx="246691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43902" r="-12195" b="-19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ctangle 62"/>
          <p:cNvSpPr/>
          <p:nvPr/>
        </p:nvSpPr>
        <p:spPr>
          <a:xfrm>
            <a:off x="1574049" y="3590982"/>
            <a:ext cx="215833" cy="721368"/>
          </a:xfrm>
          <a:prstGeom prst="rect">
            <a:avLst/>
          </a:prstGeom>
          <a:solidFill>
            <a:srgbClr val="006B54"/>
          </a:solidFill>
          <a:ln>
            <a:solidFill>
              <a:srgbClr val="006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40349" y="2595892"/>
            <a:ext cx="1435654" cy="422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 rot="5400000">
            <a:off x="1013317" y="4649360"/>
            <a:ext cx="1435654" cy="27545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00" y="1710764"/>
            <a:ext cx="5056582" cy="220785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16912" y="6412290"/>
            <a:ext cx="34817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879339" y="5967643"/>
            <a:ext cx="235415" cy="745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18456" r="31397" b="22343"/>
          <a:stretch/>
        </p:blipFill>
        <p:spPr>
          <a:xfrm>
            <a:off x="1577803" y="2187435"/>
            <a:ext cx="4133557" cy="299923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2408492" y="47403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589622" y="47131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1783462" y="2361328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681" t="-26230" r="-32967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074803" y="1949581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03" y="1949581"/>
                <a:ext cx="556243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18478" t="-26667" r="-315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Left Brace 85"/>
          <p:cNvSpPr/>
          <p:nvPr/>
        </p:nvSpPr>
        <p:spPr>
          <a:xfrm rot="4703830">
            <a:off x="4668252" y="2054007"/>
            <a:ext cx="101909" cy="3096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4633096" y="1702265"/>
            <a:ext cx="172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8" name="Left Brace 87"/>
          <p:cNvSpPr/>
          <p:nvPr/>
        </p:nvSpPr>
        <p:spPr>
          <a:xfrm rot="4703830">
            <a:off x="3331319" y="2139265"/>
            <a:ext cx="107446" cy="5936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2997318" y="1632334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18" y="1632334"/>
                <a:ext cx="556243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9780" t="-26667" r="-3186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1" name="Straight Arrow Connector 90"/>
          <p:cNvCxnSpPr/>
          <p:nvPr/>
        </p:nvCxnSpPr>
        <p:spPr>
          <a:xfrm>
            <a:off x="909030" y="3446524"/>
            <a:ext cx="457704" cy="675117"/>
          </a:xfrm>
          <a:prstGeom prst="straightConnector1">
            <a:avLst/>
          </a:prstGeom>
          <a:ln w="476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>
            <a:off x="918556" y="3427252"/>
            <a:ext cx="457704" cy="675117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1147408" y="3777580"/>
            <a:ext cx="618309" cy="27373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446920" y="36283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48032" y="288100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/>
          <p:cNvCxnSpPr/>
          <p:nvPr/>
        </p:nvCxnSpPr>
        <p:spPr>
          <a:xfrm flipV="1">
            <a:off x="3537076" y="4940429"/>
            <a:ext cx="803180" cy="150399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2152650" y="2305485"/>
            <a:ext cx="186358" cy="487782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9670991" y="1800613"/>
            <a:ext cx="0" cy="162725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48100" y="3027288"/>
            <a:ext cx="350378" cy="35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3747353" y="500547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z,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783462" y="2361328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8681" t="-26230" r="-32967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Arrow Connector 41"/>
          <p:cNvCxnSpPr/>
          <p:nvPr/>
        </p:nvCxnSpPr>
        <p:spPr>
          <a:xfrm>
            <a:off x="909030" y="3446524"/>
            <a:ext cx="457704" cy="675117"/>
          </a:xfrm>
          <a:prstGeom prst="straightConnector1">
            <a:avLst/>
          </a:prstGeom>
          <a:ln w="476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6200000">
            <a:off x="918556" y="3427252"/>
            <a:ext cx="457704" cy="675117"/>
          </a:xfrm>
          <a:prstGeom prst="straightConnector1">
            <a:avLst/>
          </a:prstGeom>
          <a:ln w="4762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147408" y="3777580"/>
            <a:ext cx="618309" cy="27373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46920" y="36283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8032" y="288100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Straight Arrow Connector 47"/>
          <p:cNvCxnSpPr/>
          <p:nvPr/>
        </p:nvCxnSpPr>
        <p:spPr>
          <a:xfrm>
            <a:off x="1128072" y="5677010"/>
            <a:ext cx="328490" cy="495910"/>
          </a:xfrm>
          <a:prstGeom prst="straightConnector1">
            <a:avLst/>
          </a:prstGeom>
          <a:ln w="476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1459373" y="5516518"/>
            <a:ext cx="0" cy="665817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03952" y="5290371"/>
                <a:ext cx="24669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952" y="5290371"/>
                <a:ext cx="246691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30000" r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/>
          <p:cNvSpPr/>
          <p:nvPr/>
        </p:nvSpPr>
        <p:spPr>
          <a:xfrm>
            <a:off x="1574049" y="3590982"/>
            <a:ext cx="215833" cy="721368"/>
          </a:xfrm>
          <a:prstGeom prst="rect">
            <a:avLst/>
          </a:prstGeom>
          <a:solidFill>
            <a:srgbClr val="006B54"/>
          </a:solidFill>
          <a:ln>
            <a:solidFill>
              <a:srgbClr val="006B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40349" y="2595892"/>
            <a:ext cx="1435654" cy="422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1416912" y="6412290"/>
            <a:ext cx="39786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30F2DEE-947E-44FA-9A0A-842C5A057249}"/>
              </a:ext>
            </a:extLst>
          </p:cNvPr>
          <p:cNvSpPr txBox="1"/>
          <p:nvPr/>
        </p:nvSpPr>
        <p:spPr>
          <a:xfrm>
            <a:off x="2935860" y="1943112"/>
            <a:ext cx="11187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latin typeface="+mj-lt"/>
                <a:cs typeface="Times New Roman" panose="02020603050405020304" pitchFamily="18" charset="0"/>
              </a:rPr>
              <a:t>Ατέλεια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6" name="Title 1">
            <a:extLst>
              <a:ext uri="{FF2B5EF4-FFF2-40B4-BE49-F238E27FC236}">
                <a16:creationId xmlns:a16="http://schemas.microsoft.com/office/drawing/2014/main" xmlns="" id="{086E303B-8593-43BE-A30D-50F697064DA4}"/>
              </a:ext>
            </a:extLst>
          </p:cNvPr>
          <p:cNvSpPr txBox="1">
            <a:spLocks/>
          </p:cNvSpPr>
          <p:nvPr/>
        </p:nvSpPr>
        <p:spPr>
          <a:xfrm>
            <a:off x="681909" y="111158"/>
            <a:ext cx="10515600" cy="4587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4000" dirty="0"/>
              <a:t>Οπτική Απόκριση</a:t>
            </a:r>
            <a:endParaRPr lang="en-US" sz="4000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E4C343-0C4C-44B1-82A6-2BEC7BAD985B}"/>
              </a:ext>
            </a:extLst>
          </p:cNvPr>
          <p:cNvSpPr txBox="1"/>
          <p:nvPr/>
        </p:nvSpPr>
        <p:spPr>
          <a:xfrm>
            <a:off x="2277551" y="628449"/>
            <a:ext cx="785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Ταυτόχρονος Εντοπισμός Φωτός και Κυμάτων Σπιν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4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08229" y="6015631"/>
                <a:ext cx="1170821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r>
                  <a:rPr lang="en-US" sz="2400" dirty="0"/>
                  <a:t>   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229" y="6015631"/>
                <a:ext cx="1170821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11979" t="-5000" r="-7292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03732" y="5615089"/>
                <a:ext cx="19134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=3.5      </m:t>
                    </m:r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32" y="5615089"/>
                <a:ext cx="191346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822" t="-163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803732" y="5217877"/>
                <a:ext cx="19134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=6.5      </m:t>
                    </m:r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732" y="5217877"/>
                <a:ext cx="191346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822" t="-3279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879339" y="5967643"/>
            <a:ext cx="235415" cy="7455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17754" y="6357008"/>
                <a:ext cx="19134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      </m:t>
                    </m:r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754" y="6357008"/>
                <a:ext cx="191346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573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3"/>
          <a:stretch/>
        </p:blipFill>
        <p:spPr>
          <a:xfrm>
            <a:off x="4908229" y="6029140"/>
            <a:ext cx="212126" cy="344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200" y="1710764"/>
            <a:ext cx="5056582" cy="2207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" t="57730" r="54561"/>
          <a:stretch/>
        </p:blipFill>
        <p:spPr>
          <a:xfrm>
            <a:off x="7134660" y="3899861"/>
            <a:ext cx="4533900" cy="2392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685" y="4294426"/>
            <a:ext cx="2185711" cy="11492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68160" y="5434888"/>
            <a:ext cx="2194560" cy="163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483347" y="4121641"/>
            <a:ext cx="219456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5400000">
            <a:off x="9918469" y="4807180"/>
            <a:ext cx="1396209" cy="16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7842019" y="4807180"/>
            <a:ext cx="1396209" cy="163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1416912" y="6412290"/>
            <a:ext cx="348172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2" t="18456" r="31397" b="22343"/>
          <a:stretch/>
        </p:blipFill>
        <p:spPr>
          <a:xfrm>
            <a:off x="1577803" y="2187435"/>
            <a:ext cx="4133557" cy="299923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408492" y="47403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89622" y="471313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783462" y="2361328"/>
            <a:ext cx="230008" cy="431939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657" y="2005391"/>
                <a:ext cx="556243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18681" t="-26230" r="-32967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/>
          <p:cNvCxnSpPr/>
          <p:nvPr/>
        </p:nvCxnSpPr>
        <p:spPr>
          <a:xfrm flipH="1">
            <a:off x="2152650" y="2305485"/>
            <a:ext cx="186358" cy="487782"/>
          </a:xfrm>
          <a:prstGeom prst="line">
            <a:avLst/>
          </a:prstGeom>
          <a:ln w="38100">
            <a:headEnd type="none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74803" y="1949581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0.6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4803" y="1949581"/>
                <a:ext cx="556243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8478" t="-26667" r="-31522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3747353" y="5005474"/>
            <a:ext cx="896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z, H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Left Brace 52"/>
          <p:cNvSpPr/>
          <p:nvPr/>
        </p:nvSpPr>
        <p:spPr>
          <a:xfrm rot="4703830">
            <a:off x="4668252" y="2054007"/>
            <a:ext cx="101909" cy="30964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633096" y="1702265"/>
            <a:ext cx="1722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5" name="Left Brace 54"/>
          <p:cNvSpPr/>
          <p:nvPr/>
        </p:nvSpPr>
        <p:spPr>
          <a:xfrm rot="4703830">
            <a:off x="3331319" y="2139265"/>
            <a:ext cx="107446" cy="59363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935860" y="1943112"/>
            <a:ext cx="111870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400" dirty="0">
                <a:latin typeface="+mj-lt"/>
                <a:cs typeface="Times New Roman" panose="02020603050405020304" pitchFamily="18" charset="0"/>
              </a:rPr>
              <a:t>Ατέλεια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997318" y="1632334"/>
                <a:ext cx="5562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1.1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18" y="1632334"/>
                <a:ext cx="556243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19780" t="-26667" r="-31868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909030" y="3446524"/>
            <a:ext cx="457704" cy="675117"/>
          </a:xfrm>
          <a:prstGeom prst="straightConnector1">
            <a:avLst/>
          </a:prstGeom>
          <a:ln w="47625">
            <a:solidFill>
              <a:srgbClr val="3B3B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6200000">
            <a:off x="918556" y="3427252"/>
            <a:ext cx="457704" cy="675117"/>
          </a:xfrm>
          <a:prstGeom prst="straightConnector1">
            <a:avLst/>
          </a:prstGeom>
          <a:ln w="4762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1147408" y="3777580"/>
            <a:ext cx="618309" cy="27373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6920" y="362830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48032" y="288100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3B3B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400" dirty="0">
              <a:solidFill>
                <a:srgbClr val="3B3B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𝐄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125" y="4070660"/>
                <a:ext cx="583942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/>
          <p:cNvCxnSpPr/>
          <p:nvPr/>
        </p:nvCxnSpPr>
        <p:spPr>
          <a:xfrm flipV="1">
            <a:off x="3537076" y="4940429"/>
            <a:ext cx="803180" cy="150399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9670991" y="1800613"/>
            <a:ext cx="0" cy="162725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567185" y="5799755"/>
            <a:ext cx="302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Μαγνητικοί </a:t>
            </a:r>
            <a:r>
              <a:rPr lang="el-GR" sz="2400" dirty="0" err="1">
                <a:latin typeface="Arial" panose="020B0604020202020204" pitchFamily="34" charset="0"/>
                <a:cs typeface="Arial" panose="020B0604020202020204" pitchFamily="34" charset="0"/>
              </a:rPr>
              <a:t>Γρανάτες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48100" y="3064288"/>
            <a:ext cx="350378" cy="35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1416912" y="6412290"/>
            <a:ext cx="39786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xmlns="" id="{8EECDD0B-21A2-4792-941B-1E033385E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09" y="111158"/>
            <a:ext cx="10515600" cy="45874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/>
              <a:t>Οπτική Απόκριση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AF74D80-6F4E-4AA2-B635-4483F516DA6F}"/>
              </a:ext>
            </a:extLst>
          </p:cNvPr>
          <p:cNvSpPr txBox="1"/>
          <p:nvPr/>
        </p:nvSpPr>
        <p:spPr>
          <a:xfrm>
            <a:off x="2277551" y="628449"/>
            <a:ext cx="7856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Ταυτόχρονος Εντοπισμός Φωτός και Κυμάτων Σπιν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67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49023" y="2396847"/>
                <a:ext cx="1818768" cy="377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=0.88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23" y="2396847"/>
                <a:ext cx="1818768" cy="377283"/>
              </a:xfrm>
              <a:prstGeom prst="rect">
                <a:avLst/>
              </a:prstGeom>
              <a:blipFill rotWithShape="0">
                <a:blip r:embed="rId3"/>
                <a:stretch>
                  <a:fillRect l="-3020" t="-3226" r="-100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10810430" y="4230168"/>
            <a:ext cx="678506" cy="1794617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51650" y="4230168"/>
            <a:ext cx="1358780" cy="1794617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86846" y="4230168"/>
            <a:ext cx="664804" cy="1794617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45660" y="4795224"/>
            <a:ext cx="102549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45660" y="5456241"/>
            <a:ext cx="1025495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1706" y="4593466"/>
                <a:ext cx="104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06" y="4593466"/>
                <a:ext cx="1040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433" r="-58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81706" y="5203209"/>
                <a:ext cx="730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06" y="5203209"/>
                <a:ext cx="73096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167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612641" y="3794332"/>
            <a:ext cx="4264351" cy="303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6553" y="3794332"/>
            <a:ext cx="7417750" cy="305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321734" y="0"/>
            <a:ext cx="4674902" cy="38968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1416912" y="6412290"/>
            <a:ext cx="3930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8871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10430" y="4230168"/>
            <a:ext cx="678506" cy="1794617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51650" y="4230168"/>
            <a:ext cx="1358780" cy="1794617"/>
          </a:xfrm>
          <a:prstGeom prst="rect">
            <a:avLst/>
          </a:prstGeom>
          <a:solidFill>
            <a:schemeClr val="dk1">
              <a:alpha val="37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86846" y="4230168"/>
            <a:ext cx="664804" cy="1794617"/>
          </a:xfrm>
          <a:prstGeom prst="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845660" y="4795224"/>
            <a:ext cx="102549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45660" y="5456241"/>
            <a:ext cx="1025495" cy="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81706" y="4593466"/>
                <a:ext cx="104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06" y="4593466"/>
                <a:ext cx="1040028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6433" r="-5848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81706" y="5203209"/>
                <a:ext cx="7309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706" y="5203209"/>
                <a:ext cx="73096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9167" r="-500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604095" y="3794332"/>
            <a:ext cx="4264351" cy="30380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6553" y="3794332"/>
            <a:ext cx="7417750" cy="3059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49023" y="2396847"/>
                <a:ext cx="1818768" cy="377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=0.88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23" y="2396847"/>
                <a:ext cx="1818768" cy="377283"/>
              </a:xfrm>
              <a:prstGeom prst="rect">
                <a:avLst/>
              </a:prstGeom>
              <a:blipFill rotWithShape="0">
                <a:blip r:embed="rId6"/>
                <a:stretch>
                  <a:fillRect l="-3020" t="-3226" r="-100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1416912" y="6412290"/>
            <a:ext cx="39786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416912" y="6412290"/>
            <a:ext cx="3930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020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895888" y="4238714"/>
            <a:ext cx="593048" cy="1794617"/>
          </a:xfrm>
          <a:prstGeom prst="rect">
            <a:avLst/>
          </a:prstGeom>
          <a:solidFill>
            <a:srgbClr val="7DC68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360943" y="4238714"/>
            <a:ext cx="1534945" cy="1794617"/>
          </a:xfrm>
          <a:prstGeom prst="rect">
            <a:avLst/>
          </a:prstGeom>
          <a:solidFill>
            <a:srgbClr val="005D3E">
              <a:alpha val="37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86846" y="4242738"/>
            <a:ext cx="574097" cy="1794617"/>
          </a:xfrm>
          <a:prstGeom prst="rect">
            <a:avLst/>
          </a:prstGeom>
          <a:solidFill>
            <a:srgbClr val="7DC688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577691" y="4622063"/>
                <a:ext cx="6475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691" y="4622063"/>
                <a:ext cx="647549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4655" y="5125497"/>
                <a:ext cx="28507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4655" y="5125497"/>
                <a:ext cx="28507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424844" y="5087397"/>
            <a:ext cx="2624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err="1">
                <a:solidFill>
                  <a:srgbClr val="FF0000"/>
                </a:solidFill>
              </a:rPr>
              <a:t>Αντισυμμετρικές</a:t>
            </a:r>
            <a:endParaRPr lang="en-US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49023" y="2396847"/>
                <a:ext cx="1818768" cy="3772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=0.88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023" y="2396847"/>
                <a:ext cx="1818768" cy="377283"/>
              </a:xfrm>
              <a:prstGeom prst="rect">
                <a:avLst/>
              </a:prstGeom>
              <a:blipFill rotWithShape="0">
                <a:blip r:embed="rId6"/>
                <a:stretch>
                  <a:fillRect l="-3020" t="-3226" r="-1007" b="-29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 flipV="1">
            <a:off x="10126767" y="4230168"/>
            <a:ext cx="0" cy="1829484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647648" y="6412290"/>
            <a:ext cx="39786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20" name="Down Arrow 19"/>
          <p:cNvSpPr/>
          <p:nvPr/>
        </p:nvSpPr>
        <p:spPr>
          <a:xfrm>
            <a:off x="9605473" y="0"/>
            <a:ext cx="282011" cy="512748"/>
          </a:xfrm>
          <a:prstGeom prst="downArrow">
            <a:avLst/>
          </a:prstGeom>
          <a:solidFill>
            <a:schemeClr val="accent2"/>
          </a:solidFill>
          <a:scene3d>
            <a:camera prst="orthographicFront">
              <a:rot lat="0" lon="11400000" rev="18000000"/>
            </a:camera>
            <a:lightRig rig="threePt" dir="t"/>
          </a:scene3d>
          <a:sp3d extrusionH="63500" contourW="50800">
            <a:bevelB w="165100" h="44450" prst="artDeco"/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1640850" y="6430948"/>
            <a:ext cx="3930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95F5E9-C3E4-4022-9B6A-EBE0E4A87EDE}"/>
              </a:ext>
            </a:extLst>
          </p:cNvPr>
          <p:cNvSpPr/>
          <p:nvPr/>
        </p:nvSpPr>
        <p:spPr>
          <a:xfrm>
            <a:off x="-143439" y="3943350"/>
            <a:ext cx="12188954" cy="2856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47EE66E7-C7D4-49E8-8C8F-64829779CC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78" r="58518"/>
          <a:stretch/>
        </p:blipFill>
        <p:spPr>
          <a:xfrm>
            <a:off x="3416783" y="3790950"/>
            <a:ext cx="5056247" cy="30670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2F71B31-7FA4-4BDD-B947-B0431055522D}"/>
              </a:ext>
            </a:extLst>
          </p:cNvPr>
          <p:cNvSpPr txBox="1"/>
          <p:nvPr/>
        </p:nvSpPr>
        <p:spPr>
          <a:xfrm>
            <a:off x="11416912" y="6412290"/>
            <a:ext cx="39305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4324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6233949" y="2399206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1833" y="2397971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905734" y="2397971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773973" y="2399206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160210" y="902815"/>
            <a:ext cx="365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Προσέγγιση </a:t>
            </a:r>
            <a:r>
              <a:rPr lang="en-US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aseline="300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n-US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Τάξης</a:t>
            </a:r>
            <a:endParaRPr lang="en-US" sz="2400" baseline="30000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838200" y="-2672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/>
              <a:t>Πλάτος Σκέδασης Φωτονίου-</a:t>
            </a:r>
            <a:r>
              <a:rPr lang="el-GR" dirty="0" err="1"/>
              <a:t>Μαγνονίου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50" y="1680851"/>
            <a:ext cx="8346587" cy="15197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rot="10800000">
            <a:off x="7763435" y="2399206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51429" y="3251303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59313" y="3250068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723214" y="3250068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3591453" y="3251303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7580915" y="3251303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02864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/>
        </p:nvCxnSpPr>
        <p:spPr>
          <a:xfrm>
            <a:off x="6233949" y="2399206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41833" y="2397971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4905734" y="2397971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3773973" y="2399206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50" y="1680851"/>
            <a:ext cx="8346587" cy="15197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rot="10800000">
            <a:off x="7763435" y="2399206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51429" y="3251303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959313" y="3250068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4723214" y="3250068"/>
            <a:ext cx="461473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3591453" y="3251303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7580915" y="3251303"/>
            <a:ext cx="4614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9" t="58137" r="3413"/>
          <a:stretch/>
        </p:blipFill>
        <p:spPr>
          <a:xfrm>
            <a:off x="6922888" y="4178893"/>
            <a:ext cx="3666146" cy="23691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41" y="4178893"/>
            <a:ext cx="4974896" cy="217218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3852090" y="4258162"/>
            <a:ext cx="0" cy="1627250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233731" y="4392538"/>
            <a:ext cx="0" cy="1464881"/>
          </a:xfrm>
          <a:prstGeom prst="line">
            <a:avLst/>
          </a:prstGeom>
          <a:ln w="381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854437" y="5503492"/>
            <a:ext cx="350378" cy="353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6F753E5-2670-4EF6-B347-A4B0CBCB44EB}"/>
              </a:ext>
            </a:extLst>
          </p:cNvPr>
          <p:cNvSpPr txBox="1"/>
          <p:nvPr/>
        </p:nvSpPr>
        <p:spPr>
          <a:xfrm>
            <a:off x="4160210" y="902815"/>
            <a:ext cx="3654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Προσέγγιση </a:t>
            </a:r>
            <a:r>
              <a:rPr lang="en-US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sz="2800" baseline="300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ης</a:t>
            </a:r>
            <a:r>
              <a:rPr lang="en-US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srgbClr val="FF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Τάξης</a:t>
            </a:r>
            <a:endParaRPr lang="en-US" sz="2400" baseline="30000" dirty="0">
              <a:solidFill>
                <a:srgbClr val="FF8000"/>
              </a:solidFill>
              <a:latin typeface="+mj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DD9AD624-94B1-4395-9B79-1E164E6856B3}"/>
              </a:ext>
            </a:extLst>
          </p:cNvPr>
          <p:cNvSpPr txBox="1">
            <a:spLocks/>
          </p:cNvSpPr>
          <p:nvPr/>
        </p:nvSpPr>
        <p:spPr>
          <a:xfrm>
            <a:off x="838200" y="-2672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/>
              <a:t>Πλάτος Σκέδασης Φωτονίου-</a:t>
            </a:r>
            <a:r>
              <a:rPr lang="el-GR" dirty="0" err="1"/>
              <a:t>Μαγνονίου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37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16912" y="6412290"/>
            <a:ext cx="391454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54" b="42585"/>
          <a:stretch/>
        </p:blipFill>
        <p:spPr>
          <a:xfrm>
            <a:off x="177284" y="932627"/>
            <a:ext cx="5015237" cy="393751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2607576" y="676253"/>
            <a:ext cx="282011" cy="512748"/>
          </a:xfrm>
          <a:prstGeom prst="downArrow">
            <a:avLst/>
          </a:prstGeom>
          <a:solidFill>
            <a:schemeClr val="accent2"/>
          </a:solidFill>
          <a:scene3d>
            <a:camera prst="orthographicFront">
              <a:rot lat="0" lon="11400000" rev="18000000"/>
            </a:camera>
            <a:lightRig rig="threePt" dir="t"/>
          </a:scene3d>
          <a:sp3d extrusionH="63500" contourW="50800">
            <a:bevelB w="165100" h="44450" prst="artDeco"/>
            <a:extrusionClr>
              <a:schemeClr val="accent2"/>
            </a:extrusionClr>
            <a:contourClr>
              <a:schemeClr val="accent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2434413" y="1306287"/>
            <a:ext cx="0" cy="2463282"/>
          </a:xfrm>
          <a:prstGeom prst="line">
            <a:avLst/>
          </a:prstGeom>
          <a:ln w="381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38" t="51570" b="-601"/>
          <a:stretch/>
        </p:blipFill>
        <p:spPr>
          <a:xfrm rot="16200000">
            <a:off x="7458989" y="779908"/>
            <a:ext cx="2743200" cy="33099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1" r="92434" b="68571"/>
          <a:stretch/>
        </p:blipFill>
        <p:spPr>
          <a:xfrm>
            <a:off x="0" y="2456700"/>
            <a:ext cx="922207" cy="643812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7135674" y="1265201"/>
            <a:ext cx="21945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8029754" y="2528803"/>
            <a:ext cx="256032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5870754" y="2528803"/>
            <a:ext cx="2560320" cy="0"/>
          </a:xfrm>
          <a:prstGeom prst="line">
            <a:avLst/>
          </a:prstGeom>
          <a:ln w="3873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036614" y="2521183"/>
            <a:ext cx="2514600" cy="0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50" t="92074" r="8467" b="-602"/>
          <a:stretch/>
        </p:blipFill>
        <p:spPr>
          <a:xfrm rot="5400000">
            <a:off x="9844973" y="1616545"/>
            <a:ext cx="675641" cy="6241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60" t="84576" r="-654" b="9940"/>
          <a:stretch/>
        </p:blipFill>
        <p:spPr>
          <a:xfrm>
            <a:off x="9438529" y="1078462"/>
            <a:ext cx="462281" cy="401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2" t="84784" r="37155" b="8691"/>
          <a:stretch/>
        </p:blipFill>
        <p:spPr>
          <a:xfrm>
            <a:off x="9458045" y="3567734"/>
            <a:ext cx="375922" cy="47752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60306" y="2377462"/>
            <a:ext cx="641933" cy="520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43" t="84833" r="20163" b="10378"/>
          <a:stretch/>
        </p:blipFill>
        <p:spPr>
          <a:xfrm>
            <a:off x="9431706" y="2360692"/>
            <a:ext cx="462281" cy="350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079230" y="3927155"/>
                <a:ext cx="68550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238E1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238E19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solidFill>
                                <a:srgbClr val="238E19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238E19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230" y="3927155"/>
                <a:ext cx="685509" cy="4924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/>
          <p:cNvCxnSpPr/>
          <p:nvPr/>
        </p:nvCxnSpPr>
        <p:spPr>
          <a:xfrm>
            <a:off x="8172774" y="3931709"/>
            <a:ext cx="228600" cy="0"/>
          </a:xfrm>
          <a:prstGeom prst="line">
            <a:avLst/>
          </a:prstGeom>
          <a:ln w="19050">
            <a:solidFill>
              <a:srgbClr val="238E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34440" y="3858208"/>
            <a:ext cx="878840" cy="610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091064" y="3892479"/>
            <a:ext cx="878840" cy="610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49772" y="4195996"/>
            <a:ext cx="1184027" cy="6104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97588" y="3868368"/>
                <a:ext cx="125194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588" y="3868368"/>
                <a:ext cx="1251946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4508493" y="4062731"/>
            <a:ext cx="1207385" cy="1247636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128260" y="4086344"/>
            <a:ext cx="1207008" cy="1238998"/>
          </a:xfrm>
          <a:prstGeom prst="straightConnector1">
            <a:avLst/>
          </a:prstGeom>
          <a:ln w="508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33948" y="3786174"/>
            <a:ext cx="219456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441719" y="5514367"/>
            <a:ext cx="28935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err="1">
                <a:solidFill>
                  <a:srgbClr val="00B0F0"/>
                </a:solidFill>
              </a:rPr>
              <a:t>Οπτομαγνονική</a:t>
            </a:r>
            <a:r>
              <a:rPr lang="el-GR" sz="3200" dirty="0">
                <a:solidFill>
                  <a:srgbClr val="00B0F0"/>
                </a:solidFill>
              </a:rPr>
              <a:t> </a:t>
            </a:r>
          </a:p>
          <a:p>
            <a:r>
              <a:rPr lang="el-GR" sz="3200" dirty="0">
                <a:solidFill>
                  <a:srgbClr val="00B0F0"/>
                </a:solidFill>
              </a:rPr>
              <a:t>Αλληλεπίδραση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1819" y="4290344"/>
            <a:ext cx="6703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&amp;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1406" y="91478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00B0F0"/>
                </a:solidFill>
              </a:rPr>
              <a:t>Φως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91310" y="88629"/>
            <a:ext cx="226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>
                <a:solidFill>
                  <a:srgbClr val="00B0F0"/>
                </a:solidFill>
              </a:rPr>
              <a:t>Κύματα Σπιν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6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00" y="-88364"/>
            <a:ext cx="8183100" cy="44991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16912" y="6412290"/>
            <a:ext cx="39466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4488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571" y="6246"/>
            <a:ext cx="10982325" cy="786384"/>
          </a:xfrm>
        </p:spPr>
        <p:txBody>
          <a:bodyPr>
            <a:normAutofit/>
          </a:bodyPr>
          <a:lstStyle/>
          <a:p>
            <a:r>
              <a:rPr lang="el-GR" sz="4400" dirty="0" err="1">
                <a:latin typeface="Katsoulidis" panose="02000506040000020003" pitchFamily="50" charset="0"/>
              </a:rPr>
              <a:t>Οπτομαγνονική</a:t>
            </a:r>
            <a:endParaRPr lang="en-US" sz="4400" dirty="0">
              <a:latin typeface="Katsoulidis" panose="02000506040000020003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6912" y="6412290"/>
            <a:ext cx="444994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02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11231" r="8223"/>
          <a:stretch/>
        </p:blipFill>
        <p:spPr>
          <a:xfrm>
            <a:off x="690460" y="1017036"/>
            <a:ext cx="6475445" cy="192120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t="12089" r="6542"/>
          <a:stretch/>
        </p:blipFill>
        <p:spPr>
          <a:xfrm>
            <a:off x="671798" y="4998476"/>
            <a:ext cx="6643396" cy="1460469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7772"/>
          <a:stretch/>
        </p:blipFill>
        <p:spPr>
          <a:xfrm>
            <a:off x="681134" y="3102055"/>
            <a:ext cx="6503436" cy="14936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2FE6741-4182-484E-B481-B55D081CB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965" y="1224180"/>
            <a:ext cx="3588268" cy="4947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41571" y="885470"/>
            <a:ext cx="1677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Σφαίρα</a:t>
            </a:r>
            <a:r>
              <a:rPr lang="en-US" sz="2400" dirty="0"/>
              <a:t> YIG </a:t>
            </a:r>
          </a:p>
        </p:txBody>
      </p:sp>
    </p:spTree>
    <p:extLst>
      <p:ext uri="{BB962C8B-B14F-4D97-AF65-F5344CB8AC3E}">
        <p14:creationId xmlns:p14="http://schemas.microsoft.com/office/powerpoint/2010/main" val="39855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00" y="-88364"/>
            <a:ext cx="8183100" cy="44991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20076" y="2492612"/>
            <a:ext cx="702158" cy="275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24845" y="1971314"/>
                <a:ext cx="178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845" y="1971314"/>
                <a:ext cx="17808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3333" r="-5333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58400" y="1795942"/>
                <a:ext cx="1689777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795942"/>
                <a:ext cx="1689777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187439" y="1417177"/>
            <a:ext cx="3117789" cy="161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5187" y="1002419"/>
                <a:ext cx="168977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87" y="1002419"/>
                <a:ext cx="168977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6912" y="6412290"/>
            <a:ext cx="39466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719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00" y="-88364"/>
            <a:ext cx="8183100" cy="449919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20076" y="2492612"/>
            <a:ext cx="702158" cy="275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24845" y="1971314"/>
                <a:ext cx="1780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845" y="1971314"/>
                <a:ext cx="178080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53333" r="-53333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058400" y="1795942"/>
                <a:ext cx="1689777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Γ</m:t>
                          </m:r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=4.5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795942"/>
                <a:ext cx="1689777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6200000">
            <a:off x="4264867" y="4856854"/>
            <a:ext cx="370390" cy="11074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55" y="4794155"/>
            <a:ext cx="6201428" cy="1232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58828" y="5086898"/>
                <a:ext cx="3198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828" y="5086898"/>
                <a:ext cx="31989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308" r="-1923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V="1">
            <a:off x="4187439" y="1417177"/>
            <a:ext cx="3117789" cy="16129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375187" y="1002419"/>
                <a:ext cx="1689777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𝜔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187" y="1002419"/>
                <a:ext cx="1689777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13" y="3759426"/>
            <a:ext cx="3098574" cy="30985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63841" y="4890028"/>
                <a:ext cx="31989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238E19"/>
                          </a:solidFill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41" y="4890028"/>
                <a:ext cx="319892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5385"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 flipV="1">
            <a:off x="2905570" y="6067515"/>
            <a:ext cx="0" cy="626787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>
            <a:off x="3211797" y="6373741"/>
            <a:ext cx="0" cy="626787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10140" y="6282620"/>
            <a:ext cx="411480" cy="41148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60749" y="6533245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0749" y="6533245"/>
                <a:ext cx="246691" cy="307777"/>
              </a:xfrm>
              <a:prstGeom prst="rect">
                <a:avLst/>
              </a:prstGeom>
              <a:blipFill rotWithShape="0">
                <a:blip r:embed="rId11"/>
                <a:stretch>
                  <a:fillRect l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41000" y="6073131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000" y="6073131"/>
                <a:ext cx="246691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9940" y="5815338"/>
                <a:ext cx="24669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940" y="5815338"/>
                <a:ext cx="246691" cy="307777"/>
              </a:xfrm>
              <a:prstGeom prst="rect">
                <a:avLst/>
              </a:prstGeom>
              <a:blipFill rotWithShape="0">
                <a:blip r:embed="rId13"/>
                <a:stretch>
                  <a:fillRect l="-26829" r="-4878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1416912" y="6412290"/>
            <a:ext cx="39466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9893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306" r="17264" b="4718"/>
          <a:stretch/>
        </p:blipFill>
        <p:spPr>
          <a:xfrm>
            <a:off x="68366" y="1914258"/>
            <a:ext cx="5841346" cy="3512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7297" y="1521151"/>
            <a:ext cx="803305" cy="113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6912" y="6412290"/>
            <a:ext cx="3674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9D9F843-1507-46CB-8AF2-B93AB1235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0"/>
          <a:stretch/>
        </p:blipFill>
        <p:spPr>
          <a:xfrm>
            <a:off x="1107479" y="369796"/>
            <a:ext cx="873721" cy="11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0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306" r="17264" b="4718"/>
          <a:stretch/>
        </p:blipFill>
        <p:spPr>
          <a:xfrm>
            <a:off x="68366" y="1914258"/>
            <a:ext cx="5841346" cy="3512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7297" y="1521151"/>
            <a:ext cx="803305" cy="113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6912" y="6412290"/>
            <a:ext cx="3674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508F0E9-7A42-4D15-8E79-589C070A3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797"/>
          <a:stretch/>
        </p:blipFill>
        <p:spPr>
          <a:xfrm>
            <a:off x="3931187" y="339272"/>
            <a:ext cx="1477909" cy="1141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9D9F843-1507-46CB-8AF2-B93AB1235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0"/>
          <a:stretch/>
        </p:blipFill>
        <p:spPr>
          <a:xfrm>
            <a:off x="1107479" y="369796"/>
            <a:ext cx="873721" cy="114134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xmlns="" id="{1319AC51-F414-40B5-886E-33C30AE97914}"/>
              </a:ext>
            </a:extLst>
          </p:cNvPr>
          <p:cNvSpPr/>
          <p:nvPr/>
        </p:nvSpPr>
        <p:spPr>
          <a:xfrm>
            <a:off x="2378017" y="550501"/>
            <a:ext cx="1156353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07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306" r="17264" b="4718"/>
          <a:stretch/>
        </p:blipFill>
        <p:spPr>
          <a:xfrm>
            <a:off x="68366" y="1914258"/>
            <a:ext cx="5841346" cy="351232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7297" y="1521151"/>
            <a:ext cx="803305" cy="113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16912" y="6412290"/>
            <a:ext cx="405880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16912" y="6412290"/>
            <a:ext cx="3674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37D59B3-4018-47DF-B0AD-395FCA969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36" y="140026"/>
            <a:ext cx="8781425" cy="898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30B055-1F82-4F4F-BFE9-2BE802FEF6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3" y="1062334"/>
            <a:ext cx="4819422" cy="53730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537946-F862-4076-9110-3DA981BFB4F5}"/>
              </a:ext>
            </a:extLst>
          </p:cNvPr>
          <p:cNvSpPr/>
          <p:nvPr/>
        </p:nvSpPr>
        <p:spPr>
          <a:xfrm>
            <a:off x="6527027" y="4623702"/>
            <a:ext cx="4889885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306" r="17264" b="4718"/>
          <a:stretch/>
        </p:blipFill>
        <p:spPr>
          <a:xfrm>
            <a:off x="68366" y="1914258"/>
            <a:ext cx="5841346" cy="351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3" y="1062334"/>
            <a:ext cx="4819422" cy="53730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7297" y="1521151"/>
            <a:ext cx="803305" cy="113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6912" y="6412290"/>
            <a:ext cx="3674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sp>
        <p:nvSpPr>
          <p:cNvPr id="6" name="Rectangle 5"/>
          <p:cNvSpPr/>
          <p:nvPr/>
        </p:nvSpPr>
        <p:spPr>
          <a:xfrm>
            <a:off x="6527027" y="4623702"/>
            <a:ext cx="4889885" cy="1866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BC6E076-AC12-433E-B889-E63A145066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02" y="43676"/>
            <a:ext cx="64029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306" r="17264" b="4718"/>
          <a:stretch/>
        </p:blipFill>
        <p:spPr>
          <a:xfrm>
            <a:off x="68366" y="1914258"/>
            <a:ext cx="5841346" cy="351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3" y="1062334"/>
            <a:ext cx="4819422" cy="53730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7297" y="1521151"/>
            <a:ext cx="803305" cy="113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6912" y="6412290"/>
            <a:ext cx="3674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8" y="1061711"/>
            <a:ext cx="1146854" cy="413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9AF70A-EA41-4E6A-8BBD-C3F6899F69F0}"/>
              </a:ext>
            </a:extLst>
          </p:cNvPr>
          <p:cNvSpPr txBox="1"/>
          <p:nvPr/>
        </p:nvSpPr>
        <p:spPr>
          <a:xfrm>
            <a:off x="2286892" y="1088337"/>
            <a:ext cx="391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3B3BFF"/>
                </a:solidFill>
              </a:rPr>
              <a:t>:Εντάσεις ελαστικά και μη ελαστικά σκεδαζόμενων δεσμών</a:t>
            </a:r>
            <a:endParaRPr lang="en-US" sz="2000" dirty="0">
              <a:solidFill>
                <a:srgbClr val="3B3B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CADDBC-F015-40DE-9474-B5B906696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0" y="156066"/>
            <a:ext cx="9984701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7306" r="17264" b="4718"/>
          <a:stretch/>
        </p:blipFill>
        <p:spPr>
          <a:xfrm>
            <a:off x="68366" y="1914258"/>
            <a:ext cx="5841346" cy="3512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63" y="1062334"/>
            <a:ext cx="4819422" cy="53730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7297" y="1521151"/>
            <a:ext cx="803305" cy="113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16912" y="6412290"/>
            <a:ext cx="36740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17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38" y="1061711"/>
            <a:ext cx="1146854" cy="413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89AF70A-EA41-4E6A-8BBD-C3F6899F69F0}"/>
              </a:ext>
            </a:extLst>
          </p:cNvPr>
          <p:cNvSpPr txBox="1"/>
          <p:nvPr/>
        </p:nvSpPr>
        <p:spPr>
          <a:xfrm>
            <a:off x="2286892" y="1088337"/>
            <a:ext cx="3914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3B3BFF"/>
                </a:solidFill>
              </a:rPr>
              <a:t>:Εντάσεις ελαστικά και μη ελαστικά σκεδαζόμενων δεσμών</a:t>
            </a:r>
            <a:endParaRPr lang="en-US" sz="2000" dirty="0">
              <a:solidFill>
                <a:srgbClr val="3B3B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3CADDBC-F015-40DE-9474-B5B906696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60" y="156066"/>
            <a:ext cx="9984701" cy="72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7FEA1D-1018-4E07-B607-3CC6189AB7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6" y="5956510"/>
            <a:ext cx="4019550" cy="68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80" y="6078"/>
            <a:ext cx="10515600" cy="786384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+mn-lt"/>
              </a:rPr>
              <a:t>Συμπεράσματα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970" y="1015148"/>
            <a:ext cx="11753850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+mj-lt"/>
              </a:rPr>
              <a:t>Προτείνουμε</a:t>
            </a:r>
            <a:endParaRPr lang="en-US" sz="2400" dirty="0">
              <a:latin typeface="+mj-lt"/>
            </a:endParaRPr>
          </a:p>
          <a:p>
            <a:r>
              <a:rPr lang="en-US" sz="3600" dirty="0">
                <a:solidFill>
                  <a:srgbClr val="FF0000"/>
                </a:solidFill>
                <a:latin typeface="+mj-lt"/>
              </a:rPr>
              <a:t>  </a:t>
            </a:r>
            <a:r>
              <a:rPr lang="el-GR" sz="3000" dirty="0" err="1">
                <a:solidFill>
                  <a:srgbClr val="FF0000"/>
                </a:solidFill>
                <a:latin typeface="+mj-lt"/>
              </a:rPr>
              <a:t>Οπτομαγνονικούς</a:t>
            </a:r>
            <a:r>
              <a:rPr lang="el-GR" sz="3000" dirty="0">
                <a:solidFill>
                  <a:srgbClr val="FF0000"/>
                </a:solidFill>
                <a:latin typeface="+mj-lt"/>
              </a:rPr>
              <a:t> Κρυστάλλους</a:t>
            </a:r>
            <a:endParaRPr lang="en-US" sz="3000" dirty="0">
              <a:solidFill>
                <a:srgbClr val="FF0000"/>
              </a:solidFill>
              <a:latin typeface="+mj-lt"/>
            </a:endParaRPr>
          </a:p>
          <a:p>
            <a:r>
              <a:rPr lang="el-GR" sz="2400" dirty="0">
                <a:latin typeface="+mj-lt"/>
              </a:rPr>
              <a:t>που</a:t>
            </a:r>
            <a:r>
              <a:rPr lang="en-US" sz="3600" dirty="0">
                <a:solidFill>
                  <a:schemeClr val="accent2"/>
                </a:solidFill>
                <a:latin typeface="+mj-lt"/>
              </a:rPr>
              <a:t>  </a:t>
            </a:r>
          </a:p>
          <a:p>
            <a:r>
              <a:rPr lang="en-US" sz="3000" dirty="0">
                <a:solidFill>
                  <a:schemeClr val="accent2"/>
                </a:solidFill>
                <a:latin typeface="+mj-lt"/>
              </a:rPr>
              <a:t>  </a:t>
            </a:r>
            <a:r>
              <a:rPr lang="el-GR" sz="3000" dirty="0">
                <a:solidFill>
                  <a:schemeClr val="accent2"/>
                </a:solidFill>
                <a:latin typeface="+mj-lt"/>
              </a:rPr>
              <a:t>Ενισχύουν την αλληλεπίδραση φωτονίου-</a:t>
            </a:r>
            <a:r>
              <a:rPr lang="el-GR" sz="3000" dirty="0" err="1">
                <a:solidFill>
                  <a:schemeClr val="accent2"/>
                </a:solidFill>
                <a:latin typeface="+mj-lt"/>
              </a:rPr>
              <a:t>μαγνονίου</a:t>
            </a:r>
            <a:r>
              <a:rPr lang="en-US" sz="3000" dirty="0">
                <a:solidFill>
                  <a:schemeClr val="accent2"/>
                </a:solidFill>
                <a:latin typeface="+mj-lt"/>
              </a:rPr>
              <a:t> </a:t>
            </a:r>
          </a:p>
          <a:p>
            <a:r>
              <a:rPr lang="el-GR" sz="2400" dirty="0">
                <a:latin typeface="+mj-lt"/>
              </a:rPr>
              <a:t>μέσω</a:t>
            </a:r>
            <a:endParaRPr lang="en-US" sz="2400" dirty="0">
              <a:latin typeface="+mj-lt"/>
            </a:endParaRPr>
          </a:p>
          <a:p>
            <a:r>
              <a:rPr lang="en-US" sz="3200" dirty="0">
                <a:solidFill>
                  <a:schemeClr val="accent2"/>
                </a:solidFill>
                <a:latin typeface="+mj-lt"/>
              </a:rPr>
              <a:t>  </a:t>
            </a:r>
            <a:r>
              <a:rPr lang="el-GR" sz="3000" dirty="0">
                <a:solidFill>
                  <a:schemeClr val="accent2"/>
                </a:solidFill>
                <a:latin typeface="+mj-lt"/>
              </a:rPr>
              <a:t>Ταυτόχρονου εντοπισμού ΗΜ πεδίου και κυμάτων σπιν </a:t>
            </a:r>
          </a:p>
          <a:p>
            <a:endParaRPr lang="en-US" sz="900" dirty="0">
              <a:latin typeface="+mj-lt"/>
            </a:endParaRPr>
          </a:p>
          <a:p>
            <a:endParaRPr lang="el-GR" sz="2400" dirty="0">
              <a:latin typeface="+mj-lt"/>
            </a:endParaRPr>
          </a:p>
          <a:p>
            <a:r>
              <a:rPr lang="el-GR" sz="2400" dirty="0">
                <a:latin typeface="+mj-lt"/>
              </a:rPr>
              <a:t>Πετύχαμε</a:t>
            </a:r>
            <a:endParaRPr lang="en-US" sz="24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0C0"/>
                </a:solidFill>
                <a:latin typeface="+mj-lt"/>
              </a:rPr>
              <a:t>Ισχυρή διαμόρφωση φωτός με κύματα σπιν</a:t>
            </a:r>
            <a:endParaRPr lang="en-US" sz="3000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0C0"/>
                </a:solidFill>
                <a:latin typeface="+mj-lt"/>
              </a:rPr>
              <a:t>Ευρεία δυναμική μετατόπιση συχνότητας </a:t>
            </a:r>
            <a:endParaRPr lang="en-US" sz="3000" dirty="0">
              <a:solidFill>
                <a:srgbClr val="0070C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000" dirty="0">
                <a:solidFill>
                  <a:srgbClr val="0070C0"/>
                </a:solidFill>
                <a:latin typeface="+mj-lt"/>
              </a:rPr>
              <a:t>Απορρόφηση/εκπομπή πολλών </a:t>
            </a:r>
            <a:r>
              <a:rPr lang="el-GR" sz="3000" dirty="0" err="1">
                <a:solidFill>
                  <a:srgbClr val="0070C0"/>
                </a:solidFill>
                <a:latin typeface="+mj-lt"/>
              </a:rPr>
              <a:t>μαγνονίων</a:t>
            </a:r>
            <a:r>
              <a:rPr lang="el-GR" sz="3000" dirty="0">
                <a:solidFill>
                  <a:srgbClr val="0070C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05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80" y="6078"/>
            <a:ext cx="10515600" cy="786384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+mn-lt"/>
              </a:rPr>
              <a:t>Προοπτικές</a:t>
            </a:r>
            <a:endParaRPr lang="en-US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9F3C86-B23C-47FA-BD9B-4A37A59D1E02}"/>
              </a:ext>
            </a:extLst>
          </p:cNvPr>
          <p:cNvSpPr/>
          <p:nvPr/>
        </p:nvSpPr>
        <p:spPr>
          <a:xfrm>
            <a:off x="2481001" y="1059360"/>
            <a:ext cx="8030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Πέραν της </a:t>
            </a:r>
            <a:r>
              <a:rPr lang="el-GR" sz="2800" b="1" dirty="0" err="1">
                <a:solidFill>
                  <a:schemeClr val="accent1">
                    <a:lumMod val="75000"/>
                  </a:schemeClr>
                </a:solidFill>
              </a:rPr>
              <a:t>αδιαβατικής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 err="1">
                <a:solidFill>
                  <a:schemeClr val="accent1">
                    <a:lumMod val="75000"/>
                  </a:schemeClr>
                </a:solidFill>
              </a:rPr>
              <a:t>ημιστατικής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 προσέγγισης</a:t>
            </a:r>
          </a:p>
        </p:txBody>
      </p:sp>
    </p:spTree>
    <p:extLst>
      <p:ext uri="{BB962C8B-B14F-4D97-AF65-F5344CB8AC3E}">
        <p14:creationId xmlns:p14="http://schemas.microsoft.com/office/powerpoint/2010/main" val="41240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ezoid 70"/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71577" y="-8424"/>
            <a:ext cx="373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Φωτονικοί</a:t>
            </a:r>
            <a:r>
              <a:rPr lang="el-GR" sz="2800" b="1" i="1" dirty="0"/>
              <a:t> Κρύσταλλοι</a:t>
            </a:r>
            <a:endParaRPr lang="en-US" sz="2800" b="1" i="1" dirty="0"/>
          </a:p>
        </p:txBody>
      </p:sp>
      <p:sp>
        <p:nvSpPr>
          <p:cNvPr id="75" name="TextBox 74"/>
          <p:cNvSpPr txBox="1"/>
          <p:nvPr/>
        </p:nvSpPr>
        <p:spPr>
          <a:xfrm>
            <a:off x="11670662" y="6419446"/>
            <a:ext cx="44230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670662" y="6419446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05357" y="1866516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7" y="1866516"/>
                <a:ext cx="849307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rapezoid 73"/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oid 8">
            <a:extLst>
              <a:ext uri="{FF2B5EF4-FFF2-40B4-BE49-F238E27FC236}">
                <a16:creationId xmlns:a16="http://schemas.microsoft.com/office/drawing/2014/main" xmlns="" id="{EA6B66A6-C496-4E6D-8605-A1669E2B24E5}"/>
              </a:ext>
            </a:extLst>
          </p:cNvPr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6FE471A-45EA-4ECF-9D6D-393EA0AE0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10CEC5E9-1B2A-4D2E-8AB5-2295E41E0556}"/>
                  </a:ext>
                </a:extLst>
              </p:cNvPr>
              <p:cNvSpPr txBox="1"/>
              <p:nvPr/>
            </p:nvSpPr>
            <p:spPr>
              <a:xfrm>
                <a:off x="1705357" y="1866516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0CEC5E9-1B2A-4D2E-8AB5-2295E41E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7" y="1866516"/>
                <a:ext cx="849307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rapezoid 11">
            <a:extLst>
              <a:ext uri="{FF2B5EF4-FFF2-40B4-BE49-F238E27FC236}">
                <a16:creationId xmlns:a16="http://schemas.microsoft.com/office/drawing/2014/main" xmlns="" id="{EAA039E6-E25B-472A-BD21-D6107A7B493F}"/>
              </a:ext>
            </a:extLst>
          </p:cNvPr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xmlns="" id="{FAF89606-F7B9-45C7-AD78-176773DCEA94}"/>
              </a:ext>
            </a:extLst>
          </p:cNvPr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C1B0687-BEC4-487F-8777-5A80DF6BB1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0C804D98-C392-4EC9-AF7D-CC7CFA78140C}"/>
                  </a:ext>
                </a:extLst>
              </p:cNvPr>
              <p:cNvSpPr txBox="1"/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l-G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804D98-C392-4EC9-AF7D-CC7CFA7814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rapezoid 15">
            <a:extLst>
              <a:ext uri="{FF2B5EF4-FFF2-40B4-BE49-F238E27FC236}">
                <a16:creationId xmlns:a16="http://schemas.microsoft.com/office/drawing/2014/main" xmlns="" id="{718B6B3D-4709-4419-990F-119D92A5739E}"/>
              </a:ext>
            </a:extLst>
          </p:cNvPr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74AB5C4-2FF2-42CE-B75C-7ED120F1D54A}"/>
                  </a:ext>
                </a:extLst>
              </p:cNvPr>
              <p:cNvSpPr txBox="1"/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74AB5C4-2FF2-42CE-B75C-7ED120F1D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4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8380" y="6078"/>
            <a:ext cx="10515600" cy="786384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+mn-lt"/>
              </a:rPr>
              <a:t>Προοπτικές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94D06E-1BC6-4EB5-A155-DEFCCA82AEEC}"/>
              </a:ext>
            </a:extLst>
          </p:cNvPr>
          <p:cNvSpPr txBox="1"/>
          <p:nvPr/>
        </p:nvSpPr>
        <p:spPr>
          <a:xfrm>
            <a:off x="778380" y="2108238"/>
            <a:ext cx="6428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3000" dirty="0"/>
              <a:t>Συχνότητα </a:t>
            </a:r>
            <a:r>
              <a:rPr lang="el-GR" sz="3000" dirty="0" err="1"/>
              <a:t>μαγνονίων</a:t>
            </a:r>
            <a:r>
              <a:rPr lang="el-GR" sz="3000" dirty="0"/>
              <a:t> ασυσχέτιστη με αυτή των φωτονίων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3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l-GR" sz="3000" dirty="0"/>
              <a:t>Αδυναμία περιγραφής φαινομένου τριπλού συντονισμού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l-GR" sz="3000" dirty="0"/>
          </a:p>
          <a:p>
            <a:pPr marL="514350" indent="-514350">
              <a:buFont typeface="Wingdings" panose="05000000000000000000" pitchFamily="2" charset="2"/>
              <a:buChar char="q"/>
            </a:pPr>
            <a:r>
              <a:rPr lang="el-GR" sz="3000" dirty="0"/>
              <a:t>Δεν υπάρχει μεταφορά ενέργειας από τα φωτόνια στα μαγνόνια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2CAB97-B263-42CD-86CC-1A8AD8605B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896" y="2108238"/>
            <a:ext cx="3530724" cy="35307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9F3C86-B23C-47FA-BD9B-4A37A59D1E02}"/>
              </a:ext>
            </a:extLst>
          </p:cNvPr>
          <p:cNvSpPr/>
          <p:nvPr/>
        </p:nvSpPr>
        <p:spPr>
          <a:xfrm>
            <a:off x="2481001" y="1059360"/>
            <a:ext cx="80301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Πέραν της </a:t>
            </a:r>
            <a:r>
              <a:rPr lang="el-GR" sz="2800" b="1" dirty="0" err="1">
                <a:solidFill>
                  <a:schemeClr val="accent1">
                    <a:lumMod val="75000"/>
                  </a:schemeClr>
                </a:solidFill>
              </a:rPr>
              <a:t>αδιαβατικής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l-GR" sz="2800" b="1" dirty="0" err="1">
                <a:solidFill>
                  <a:schemeClr val="accent1">
                    <a:lumMod val="75000"/>
                  </a:schemeClr>
                </a:solidFill>
              </a:rPr>
              <a:t>ημιστατικής</a:t>
            </a:r>
            <a:r>
              <a:rPr lang="el-GR" sz="2800" b="1" dirty="0">
                <a:solidFill>
                  <a:schemeClr val="accent1">
                    <a:lumMod val="75000"/>
                  </a:schemeClr>
                </a:solidFill>
              </a:rPr>
              <a:t> προσέγγισης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B272E5E-384D-4937-8D31-DB151A427CC5}"/>
              </a:ext>
            </a:extLst>
          </p:cNvPr>
          <p:cNvSpPr/>
          <p:nvPr/>
        </p:nvSpPr>
        <p:spPr>
          <a:xfrm>
            <a:off x="914400" y="2228850"/>
            <a:ext cx="200025" cy="209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0D1196-24D2-4113-9F21-0A32E4F36696}"/>
              </a:ext>
            </a:extLst>
          </p:cNvPr>
          <p:cNvSpPr/>
          <p:nvPr/>
        </p:nvSpPr>
        <p:spPr>
          <a:xfrm>
            <a:off x="914399" y="3603240"/>
            <a:ext cx="200025" cy="209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549D408-57A0-42E0-BCC5-C563DB6D95A3}"/>
              </a:ext>
            </a:extLst>
          </p:cNvPr>
          <p:cNvSpPr/>
          <p:nvPr/>
        </p:nvSpPr>
        <p:spPr>
          <a:xfrm>
            <a:off x="914398" y="4976166"/>
            <a:ext cx="200025" cy="2095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786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581826" y="2447674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i="1" dirty="0">
                <a:latin typeface="+mn-lt"/>
              </a:rPr>
              <a:t>Ευχαριστώ για την προσοχή σας</a:t>
            </a:r>
            <a:endParaRPr lang="en-US" i="1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0CEC1B-04D6-4D14-9039-67135F2E2FA8}"/>
              </a:ext>
            </a:extLst>
          </p:cNvPr>
          <p:cNvSpPr txBox="1"/>
          <p:nvPr/>
        </p:nvSpPr>
        <p:spPr>
          <a:xfrm>
            <a:off x="1532258" y="5709167"/>
            <a:ext cx="1952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44269"/>
                </a:solidFill>
                <a:latin typeface="Antique Olive Compact" panose="020B0904030504030204" pitchFamily="34" charset="0"/>
              </a:rPr>
              <a:t>Χρηματοδότηση:</a:t>
            </a:r>
            <a:endParaRPr lang="en-US" sz="2000" dirty="0">
              <a:solidFill>
                <a:srgbClr val="044269"/>
              </a:solidFill>
              <a:latin typeface="Antique Olive Compact" panose="020B09040305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E8BC4F7-94BF-42D6-A820-9F59B3378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72" y="5333769"/>
            <a:ext cx="3809524" cy="105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F2729C-2FBB-440D-B251-FA75076BAB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497" y="5413922"/>
            <a:ext cx="22955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ezoid 70"/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71577" y="-8424"/>
            <a:ext cx="373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Φωτονικοί</a:t>
            </a:r>
            <a:r>
              <a:rPr lang="el-GR" sz="2800" b="1" i="1" dirty="0"/>
              <a:t> Κρύσταλλοι</a:t>
            </a:r>
            <a:endParaRPr lang="en-US" sz="2800" b="1" i="1" dirty="0"/>
          </a:p>
        </p:txBody>
      </p:sp>
      <p:sp>
        <p:nvSpPr>
          <p:cNvPr id="43" name="Rectangle 42"/>
          <p:cNvSpPr/>
          <p:nvPr/>
        </p:nvSpPr>
        <p:spPr>
          <a:xfrm>
            <a:off x="715608" y="4782677"/>
            <a:ext cx="1883664" cy="19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5983" y="3752773"/>
            <a:ext cx="1883664" cy="291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1670662" y="6419446"/>
            <a:ext cx="44230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670662" y="6419446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705357" y="1866516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357" y="1866516"/>
                <a:ext cx="849307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rapezoid 73"/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xmlns="" id="{9D317819-6076-4DDA-9676-D78035DADA37}"/>
              </a:ext>
            </a:extLst>
          </p:cNvPr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2DE22E3-196A-432D-9855-96BCA8DCB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8D139F1-C3A2-4418-A50F-DD35580FC2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70E4F75-A883-44AA-B3E2-E12587C4B22D}"/>
              </a:ext>
            </a:extLst>
          </p:cNvPr>
          <p:cNvSpPr txBox="1"/>
          <p:nvPr/>
        </p:nvSpPr>
        <p:spPr>
          <a:xfrm>
            <a:off x="471577" y="-8424"/>
            <a:ext cx="373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Φωτονικοί</a:t>
            </a:r>
            <a:r>
              <a:rPr lang="el-GR" sz="2800" b="1" i="1" dirty="0"/>
              <a:t> Κρύσταλλοι</a:t>
            </a:r>
            <a:endParaRPr lang="en-US" sz="2800" b="1" i="1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042A6A42-53D8-4584-B8BF-5903D6625D41}"/>
              </a:ext>
            </a:extLst>
          </p:cNvPr>
          <p:cNvSpPr/>
          <p:nvPr/>
        </p:nvSpPr>
        <p:spPr>
          <a:xfrm>
            <a:off x="715608" y="4782677"/>
            <a:ext cx="1883664" cy="19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84E6159C-0869-4481-844D-60AB0C8F75E5}"/>
              </a:ext>
            </a:extLst>
          </p:cNvPr>
          <p:cNvSpPr/>
          <p:nvPr/>
        </p:nvSpPr>
        <p:spPr>
          <a:xfrm>
            <a:off x="705983" y="3752773"/>
            <a:ext cx="1883664" cy="291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0996EBB-D9CE-4655-A028-C86AEB37A337}"/>
              </a:ext>
            </a:extLst>
          </p:cNvPr>
          <p:cNvSpPr txBox="1"/>
          <p:nvPr/>
        </p:nvSpPr>
        <p:spPr>
          <a:xfrm>
            <a:off x="11670662" y="6419446"/>
            <a:ext cx="44230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id="{2C593A0C-9A5E-4610-BFB5-FE0AAD5F32DB}"/>
                  </a:ext>
                </a:extLst>
              </p:cNvPr>
              <p:cNvSpPr txBox="1"/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C593A0C-9A5E-4610-BFB5-FE0AAD5F3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2E9D33A-A042-4EB7-98AC-B9177F1DA5F8}"/>
              </a:ext>
            </a:extLst>
          </p:cNvPr>
          <p:cNvSpPr txBox="1"/>
          <p:nvPr/>
        </p:nvSpPr>
        <p:spPr>
          <a:xfrm>
            <a:off x="11670662" y="6419446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04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D659E7D-B6C3-4380-A6B2-5DAD7AA803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xmlns="" id="{2D2985F9-61E2-4520-9AB0-8FD4BB5B9FAF}"/>
                  </a:ext>
                </a:extLst>
              </p:cNvPr>
              <p:cNvSpPr txBox="1"/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l-G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2985F9-61E2-4520-9AB0-8FD4BB5B9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rapezoid 46">
            <a:extLst>
              <a:ext uri="{FF2B5EF4-FFF2-40B4-BE49-F238E27FC236}">
                <a16:creationId xmlns:a16="http://schemas.microsoft.com/office/drawing/2014/main" xmlns="" id="{104D4E8F-1C39-45F9-8B18-C1AD0BB4BF7D}"/>
              </a:ext>
            </a:extLst>
          </p:cNvPr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3FF7B75-5137-4EB0-B52B-1AEEF62E2D5D}"/>
                  </a:ext>
                </a:extLst>
              </p:cNvPr>
              <p:cNvSpPr txBox="1"/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3FF7B75-5137-4EB0-B52B-1AEEF62E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87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rapezoid 25">
            <a:extLst>
              <a:ext uri="{FF2B5EF4-FFF2-40B4-BE49-F238E27FC236}">
                <a16:creationId xmlns:a16="http://schemas.microsoft.com/office/drawing/2014/main" xmlns="" id="{886F6A44-E9DD-4509-8725-1D199D5928BB}"/>
              </a:ext>
            </a:extLst>
          </p:cNvPr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D0A05A03-A6B8-41FF-B7AA-A8706B82A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14" y="2757565"/>
            <a:ext cx="2505461" cy="37155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34265086-62F9-461D-946D-2FE8091ECB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9257690" y="498480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36D55FBC-535B-4BE9-A0C1-EDD53F2D2FC3}"/>
                  </a:ext>
                </a:extLst>
              </p:cNvPr>
              <p:cNvSpPr txBox="1"/>
              <p:nvPr/>
            </p:nvSpPr>
            <p:spPr>
              <a:xfrm>
                <a:off x="9888926" y="1925959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63AE9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3600" b="0" i="1" smtClean="0">
                          <a:solidFill>
                            <a:srgbClr val="F63AE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rgbClr val="F63AE9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6D55FBC-535B-4BE9-A0C1-EDD53F2D2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926" y="1925959"/>
                <a:ext cx="84930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1DA17303-08F0-4695-8BA3-13A3F2C1DC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4A03214F-280C-407F-82DD-AC56DBA12C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/>
          <a:stretch/>
        </p:blipFill>
        <p:spPr>
          <a:xfrm>
            <a:off x="9359914" y="2879933"/>
            <a:ext cx="2505461" cy="35931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2FDAC981-6736-4BAA-87D3-B968B5EE30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xmlns="" id="{A45D0D75-71D1-453F-9D72-9A76580EDB7F}"/>
              </a:ext>
            </a:extLst>
          </p:cNvPr>
          <p:cNvSpPr/>
          <p:nvPr/>
        </p:nvSpPr>
        <p:spPr>
          <a:xfrm>
            <a:off x="9448800" y="1628775"/>
            <a:ext cx="177421" cy="667086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xmlns="" id="{378D6EE8-67C2-4145-AA0E-9B0EE73019F9}"/>
              </a:ext>
            </a:extLst>
          </p:cNvPr>
          <p:cNvCxnSpPr/>
          <p:nvPr/>
        </p:nvCxnSpPr>
        <p:spPr>
          <a:xfrm flipV="1">
            <a:off x="9388489" y="1783617"/>
            <a:ext cx="240324" cy="1880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A37E9F11-FA88-4A93-B6F7-C76539836D67}"/>
              </a:ext>
            </a:extLst>
          </p:cNvPr>
          <p:cNvCxnSpPr/>
          <p:nvPr/>
        </p:nvCxnSpPr>
        <p:spPr>
          <a:xfrm rot="5400000" flipV="1">
            <a:off x="9388489" y="1983642"/>
            <a:ext cx="240324" cy="1880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61EFA8B8-36C2-4947-A0A3-BF8F4652F693}"/>
              </a:ext>
            </a:extLst>
          </p:cNvPr>
          <p:cNvSpPr txBox="1"/>
          <p:nvPr/>
        </p:nvSpPr>
        <p:spPr>
          <a:xfrm>
            <a:off x="8285953" y="10452"/>
            <a:ext cx="3827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Μαγνονικοί</a:t>
            </a:r>
            <a:r>
              <a:rPr lang="el-GR" sz="2800" b="1" i="1" dirty="0"/>
              <a:t> Κρύσταλλοι</a:t>
            </a:r>
            <a:endParaRPr lang="en-US" sz="2400" b="1" i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0E869FF1-B5FD-47E7-A33B-162E0F1AD437}"/>
              </a:ext>
            </a:extLst>
          </p:cNvPr>
          <p:cNvSpPr txBox="1"/>
          <p:nvPr/>
        </p:nvSpPr>
        <p:spPr>
          <a:xfrm>
            <a:off x="471577" y="-8424"/>
            <a:ext cx="373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Φωτονικοί</a:t>
            </a:r>
            <a:r>
              <a:rPr lang="el-GR" sz="2800" b="1" i="1" dirty="0"/>
              <a:t> Κρύσταλλοι</a:t>
            </a:r>
            <a:endParaRPr lang="en-US" sz="2800" b="1" i="1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CB3DB7E0-168D-4D9C-A287-41C0E7D4BD0C}"/>
              </a:ext>
            </a:extLst>
          </p:cNvPr>
          <p:cNvSpPr/>
          <p:nvPr/>
        </p:nvSpPr>
        <p:spPr>
          <a:xfrm>
            <a:off x="715608" y="4782677"/>
            <a:ext cx="1883664" cy="19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8589E6D8-9ED2-4E2C-97AE-357D9DEFB863}"/>
              </a:ext>
            </a:extLst>
          </p:cNvPr>
          <p:cNvSpPr/>
          <p:nvPr/>
        </p:nvSpPr>
        <p:spPr>
          <a:xfrm>
            <a:off x="705983" y="3752773"/>
            <a:ext cx="1883664" cy="291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45AB6977-33A6-4ACA-93FB-7B42BC70428C}"/>
              </a:ext>
            </a:extLst>
          </p:cNvPr>
          <p:cNvSpPr/>
          <p:nvPr/>
        </p:nvSpPr>
        <p:spPr>
          <a:xfrm>
            <a:off x="9728927" y="5436670"/>
            <a:ext cx="1883664" cy="19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CBFCDD40-9FAA-4897-B5B0-2074E0F7F9FE}"/>
              </a:ext>
            </a:extLst>
          </p:cNvPr>
          <p:cNvSpPr/>
          <p:nvPr/>
        </p:nvSpPr>
        <p:spPr>
          <a:xfrm>
            <a:off x="9728927" y="4774131"/>
            <a:ext cx="1883664" cy="7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397B2AB-BD36-44F1-8B17-90D7D374F1F7}"/>
              </a:ext>
            </a:extLst>
          </p:cNvPr>
          <p:cNvSpPr/>
          <p:nvPr/>
        </p:nvSpPr>
        <p:spPr>
          <a:xfrm>
            <a:off x="9725025" y="3619196"/>
            <a:ext cx="1883664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AB32FEC-3341-4AC6-8B73-97846592DEA1}"/>
              </a:ext>
            </a:extLst>
          </p:cNvPr>
          <p:cNvSpPr txBox="1"/>
          <p:nvPr/>
        </p:nvSpPr>
        <p:spPr>
          <a:xfrm>
            <a:off x="11670662" y="6419446"/>
            <a:ext cx="44230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id="{BDE9B635-6976-4E5E-80DF-09874134A7D0}"/>
                  </a:ext>
                </a:extLst>
              </p:cNvPr>
              <p:cNvSpPr txBox="1"/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BDE9B635-6976-4E5E-80DF-09874134A7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xmlns="" id="{5A009319-8383-4FD9-899C-9048A3352913}"/>
                  </a:ext>
                </a:extLst>
              </p:cNvPr>
              <p:cNvSpPr txBox="1"/>
              <p:nvPr/>
            </p:nvSpPr>
            <p:spPr>
              <a:xfrm>
                <a:off x="10804959" y="6321948"/>
                <a:ext cx="487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A009319-8383-4FD9-899C-9048A3352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959" y="6321948"/>
                <a:ext cx="48724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13B1BB4-7372-49AD-B68C-AF0AD56530DD}"/>
              </a:ext>
            </a:extLst>
          </p:cNvPr>
          <p:cNvSpPr txBox="1"/>
          <p:nvPr/>
        </p:nvSpPr>
        <p:spPr>
          <a:xfrm>
            <a:off x="11670662" y="6419446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04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6FEB848A-579C-4609-8D4F-928973B072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17707D85-4710-4DBC-8C5D-14C7D040BD2B}"/>
                  </a:ext>
                </a:extLst>
              </p:cNvPr>
              <p:cNvSpPr txBox="1"/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l-G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17707D85-4710-4DBC-8C5D-14C7D040B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rapezoid 75">
            <a:extLst>
              <a:ext uri="{FF2B5EF4-FFF2-40B4-BE49-F238E27FC236}">
                <a16:creationId xmlns:a16="http://schemas.microsoft.com/office/drawing/2014/main" xmlns="" id="{994FF323-CAC8-4458-9B77-F92ACC994A94}"/>
              </a:ext>
            </a:extLst>
          </p:cNvPr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495EC866-659E-4B24-98DD-2FDE07335263}"/>
                  </a:ext>
                </a:extLst>
              </p:cNvPr>
              <p:cNvSpPr txBox="1"/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495EC866-659E-4B24-98DD-2FDE07335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FBE7D92-209B-42AB-B0A6-F2C01819C5FA}"/>
                  </a:ext>
                </a:extLst>
              </p:cNvPr>
              <p:cNvSpPr txBox="1"/>
              <p:nvPr/>
            </p:nvSpPr>
            <p:spPr>
              <a:xfrm>
                <a:off x="10250469" y="1895308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63AE9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600" dirty="0">
                  <a:solidFill>
                    <a:srgbClr val="F63AE9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FBE7D92-209B-42AB-B0A6-F2C01819C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469" y="1895308"/>
                <a:ext cx="849307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1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rapezoid 70"/>
          <p:cNvSpPr/>
          <p:nvPr/>
        </p:nvSpPr>
        <p:spPr>
          <a:xfrm rot="17073174">
            <a:off x="3038020" y="1812289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57" y="3167683"/>
            <a:ext cx="4001676" cy="224093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104547" y="3076054"/>
            <a:ext cx="1207385" cy="1247636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291978" y="5302089"/>
            <a:ext cx="4142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>
                <a:latin typeface="Katsoulidis" panose="02000506040000020003" pitchFamily="50" charset="0"/>
              </a:rPr>
              <a:t>«</a:t>
            </a:r>
            <a:r>
              <a:rPr lang="el-GR" sz="2400" i="1" dirty="0" err="1">
                <a:latin typeface="Katsoulidis" panose="02000506040000020003" pitchFamily="50" charset="0"/>
              </a:rPr>
              <a:t>Οπτομαγνονικός</a:t>
            </a:r>
            <a:r>
              <a:rPr lang="el-GR" sz="2400" i="1" dirty="0">
                <a:latin typeface="Katsoulidis" panose="02000506040000020003" pitchFamily="50" charset="0"/>
              </a:rPr>
              <a:t>»</a:t>
            </a:r>
            <a:r>
              <a:rPr lang="en-US" sz="2400" dirty="0">
                <a:latin typeface="Katsoulidis" panose="02000506040000020003" pitchFamily="50" charset="0"/>
              </a:rPr>
              <a:t> </a:t>
            </a:r>
            <a:r>
              <a:rPr lang="el-GR" sz="2400" dirty="0">
                <a:latin typeface="Katsoulidis" panose="02000506040000020003" pitchFamily="50" charset="0"/>
              </a:rPr>
              <a:t>Κρύσταλλος</a:t>
            </a:r>
            <a:endParaRPr lang="en-US" sz="2400" dirty="0">
              <a:latin typeface="Katsoulidis" panose="02000506040000020003" pitchFamily="50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14" y="2757565"/>
            <a:ext cx="2505461" cy="371552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9257690" y="498480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888926" y="1925959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63AE9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l-GR" sz="3600" b="0" i="1" smtClean="0">
                          <a:solidFill>
                            <a:srgbClr val="F63AE9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rgbClr val="F63AE9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926" y="1925959"/>
                <a:ext cx="84930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4"/>
          <a:stretch/>
        </p:blipFill>
        <p:spPr>
          <a:xfrm>
            <a:off x="9359914" y="2879933"/>
            <a:ext cx="2505461" cy="359315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6" y="2757565"/>
            <a:ext cx="2542037" cy="3685039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9448800" y="1628775"/>
            <a:ext cx="177421" cy="667086"/>
          </a:xfrm>
          <a:prstGeom prst="ellipse">
            <a:avLst/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9388489" y="1783617"/>
            <a:ext cx="240324" cy="1880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5400000" flipV="1">
            <a:off x="9388489" y="1983642"/>
            <a:ext cx="240324" cy="188058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285953" y="10452"/>
            <a:ext cx="3827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Μαγνονικοί</a:t>
            </a:r>
            <a:r>
              <a:rPr lang="el-GR" sz="2800" b="1" i="1" dirty="0"/>
              <a:t> Κρύσταλλοι</a:t>
            </a:r>
            <a:endParaRPr lang="en-US" sz="2400" b="1" i="1" dirty="0"/>
          </a:p>
        </p:txBody>
      </p:sp>
      <p:sp>
        <p:nvSpPr>
          <p:cNvPr id="69" name="TextBox 68"/>
          <p:cNvSpPr txBox="1"/>
          <p:nvPr/>
        </p:nvSpPr>
        <p:spPr>
          <a:xfrm>
            <a:off x="471577" y="-8424"/>
            <a:ext cx="373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dirty="0" err="1"/>
              <a:t>Φωτονικοί</a:t>
            </a:r>
            <a:r>
              <a:rPr lang="el-GR" sz="2800" b="1" i="1" dirty="0"/>
              <a:t> Κρύσταλλοι</a:t>
            </a:r>
            <a:endParaRPr lang="en-US" sz="2800" b="1" i="1" dirty="0"/>
          </a:p>
        </p:txBody>
      </p:sp>
      <p:sp>
        <p:nvSpPr>
          <p:cNvPr id="43" name="Rectangle 42"/>
          <p:cNvSpPr/>
          <p:nvPr/>
        </p:nvSpPr>
        <p:spPr>
          <a:xfrm>
            <a:off x="715608" y="4782677"/>
            <a:ext cx="1883664" cy="19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705983" y="3752773"/>
            <a:ext cx="1883664" cy="2919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728927" y="5436670"/>
            <a:ext cx="1883664" cy="1925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9728927" y="4774131"/>
            <a:ext cx="1883664" cy="77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9725025" y="3619196"/>
            <a:ext cx="1883664" cy="4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11670662" y="6419446"/>
            <a:ext cx="44230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03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92530" y="3084692"/>
            <a:ext cx="1207008" cy="1238998"/>
          </a:xfrm>
          <a:prstGeom prst="straightConnector1">
            <a:avLst/>
          </a:prstGeom>
          <a:ln w="508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601" y="6333623"/>
                <a:ext cx="464679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0804959" y="6321948"/>
                <a:ext cx="4872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4959" y="6321948"/>
                <a:ext cx="487248" cy="43088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11670662" y="6419446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04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5" t="24147" r="44249" b="22345"/>
          <a:stretch/>
        </p:blipFill>
        <p:spPr>
          <a:xfrm>
            <a:off x="848773" y="497822"/>
            <a:ext cx="2409914" cy="24099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l-GR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460" y="1901008"/>
                <a:ext cx="1101607" cy="55399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rapezoid 73"/>
          <p:cNvSpPr/>
          <p:nvPr/>
        </p:nvSpPr>
        <p:spPr>
          <a:xfrm rot="6264416">
            <a:off x="198684" y="1054606"/>
            <a:ext cx="864188" cy="941741"/>
          </a:xfrm>
          <a:prstGeom prst="trapezoid">
            <a:avLst>
              <a:gd name="adj" fmla="val 49699"/>
            </a:avLst>
          </a:prstGeom>
          <a:gradFill>
            <a:gsLst>
              <a:gs pos="89000">
                <a:schemeClr val="accent1">
                  <a:lumMod val="5000"/>
                  <a:lumOff val="95000"/>
                </a:schemeClr>
              </a:gs>
              <a:gs pos="0">
                <a:srgbClr val="395D9C"/>
              </a:gs>
              <a:gs pos="0">
                <a:srgbClr val="4D6EA6"/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  <a:gs pos="0">
                <a:schemeClr val="accent5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C4F84EBA-C23A-4C17-89FC-A994B20F543D}"/>
                  </a:ext>
                </a:extLst>
              </p:cNvPr>
              <p:cNvSpPr txBox="1"/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m:oMathPara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4F84EBA-C23A-4C17-89FC-A994B20F5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715" y="1901008"/>
                <a:ext cx="1101607" cy="5539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0284BE86-07D7-4FDD-8E89-75154AEAE396}"/>
                  </a:ext>
                </a:extLst>
              </p:cNvPr>
              <p:cNvSpPr txBox="1"/>
              <p:nvPr/>
            </p:nvSpPr>
            <p:spPr>
              <a:xfrm>
                <a:off x="10250469" y="1895308"/>
                <a:ext cx="84930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63AE9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3600" dirty="0">
                  <a:solidFill>
                    <a:srgbClr val="F63AE9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284BE86-07D7-4FDD-8E89-75154AEAE3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0469" y="1895308"/>
                <a:ext cx="849307" cy="55399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E9A2F5-6CDC-47EE-B584-B6F9511306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338" y="1620547"/>
            <a:ext cx="1090225" cy="145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07591" y="3105003"/>
            <a:ext cx="1229728" cy="987019"/>
            <a:chOff x="763681" y="2630428"/>
            <a:chExt cx="1229728" cy="987019"/>
          </a:xfrm>
        </p:grpSpPr>
        <p:sp>
          <p:nvSpPr>
            <p:cNvPr id="27" name="Rectangle 26"/>
            <p:cNvSpPr/>
            <p:nvPr/>
          </p:nvSpPr>
          <p:spPr>
            <a:xfrm>
              <a:off x="763681" y="2630428"/>
              <a:ext cx="1229728" cy="9870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7099" y="2960390"/>
                  <a:ext cx="10141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99" y="2960390"/>
                  <a:ext cx="101418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819" t="-4918" r="-9036" b="-29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707441" y="1002973"/>
            <a:ext cx="5443620" cy="1235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51249" y="1285355"/>
                <a:ext cx="4956003" cy="716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49" y="1285355"/>
                <a:ext cx="4956003" cy="716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82421" y="5925871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71346" y="4630471"/>
            <a:ext cx="0" cy="16197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88746" y="5063859"/>
            <a:ext cx="914400" cy="2143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771346" y="5133709"/>
            <a:ext cx="431800" cy="73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71346" y="5133709"/>
            <a:ext cx="215900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779313" y="5206733"/>
            <a:ext cx="352396" cy="10435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V="1">
            <a:off x="779313" y="5278171"/>
            <a:ext cx="207934" cy="932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>
            <a:off x="553858" y="5278171"/>
            <a:ext cx="730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014532" y="5310199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32" y="5310199"/>
                <a:ext cx="4475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60608" y="440364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4403641"/>
                <a:ext cx="41870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9821" y="5219831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" y="5219831"/>
                <a:ext cx="40748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itle 1"/>
          <p:cNvSpPr txBox="1">
            <a:spLocks/>
          </p:cNvSpPr>
          <p:nvPr/>
        </p:nvSpPr>
        <p:spPr>
          <a:xfrm>
            <a:off x="838200" y="3045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/>
              <a:t>Δυναμική </a:t>
            </a:r>
            <a:r>
              <a:rPr lang="el-GR" dirty="0" err="1"/>
              <a:t>Μαγνήτισης</a:t>
            </a:r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5658478" y="3105002"/>
            <a:ext cx="1492583" cy="987019"/>
            <a:chOff x="4851464" y="3058773"/>
            <a:chExt cx="1492583" cy="987019"/>
          </a:xfrm>
        </p:grpSpPr>
        <p:sp>
          <p:nvSpPr>
            <p:cNvPr id="59" name="Rectangle 58"/>
            <p:cNvSpPr/>
            <p:nvPr/>
          </p:nvSpPr>
          <p:spPr>
            <a:xfrm>
              <a:off x="4851464" y="3058773"/>
              <a:ext cx="1459892" cy="9870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937573" y="3333233"/>
                  <a:ext cx="1406474" cy="398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573" y="3333233"/>
                  <a:ext cx="1406474" cy="39895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97" r="-5195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 flipH="1">
            <a:off x="3237319" y="2356769"/>
            <a:ext cx="585662" cy="6737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90515" y="3564342"/>
            <a:ext cx="1180840" cy="12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011111" y="2373034"/>
            <a:ext cx="585216" cy="646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255219" y="2933147"/>
                <a:ext cx="3421332" cy="331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19" y="2933147"/>
                <a:ext cx="3421332" cy="331437"/>
              </a:xfrm>
              <a:prstGeom prst="rect">
                <a:avLst/>
              </a:prstGeom>
              <a:blipFill rotWithShape="0">
                <a:blip r:embed="rId15"/>
                <a:stretch>
                  <a:fillRect l="-249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55219" y="3881058"/>
                <a:ext cx="30496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)∙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19" y="3881058"/>
                <a:ext cx="3049681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00" t="-30000" r="-152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236656" y="3444907"/>
                <a:ext cx="2631105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656" y="3444907"/>
                <a:ext cx="2631105" cy="314766"/>
              </a:xfrm>
              <a:prstGeom prst="rect">
                <a:avLst/>
              </a:prstGeom>
              <a:blipFill rotWithShape="0">
                <a:blip r:embed="rId17"/>
                <a:stretch>
                  <a:fillRect l="-463" t="-7692" r="-1620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Brace 77"/>
          <p:cNvSpPr/>
          <p:nvPr/>
        </p:nvSpPr>
        <p:spPr>
          <a:xfrm>
            <a:off x="7350424" y="2752824"/>
            <a:ext cx="1210709" cy="1650817"/>
          </a:xfrm>
          <a:prstGeom prst="leftBrac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05498" y="2453239"/>
                <a:ext cx="1983813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498" y="2453239"/>
                <a:ext cx="1983813" cy="6211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 rot="20209621">
            <a:off x="9229605" y="2642689"/>
            <a:ext cx="704088" cy="566802"/>
            <a:chOff x="9229605" y="2642689"/>
            <a:chExt cx="704088" cy="56680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9229605" y="2642689"/>
              <a:ext cx="702734" cy="287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229605" y="2926027"/>
              <a:ext cx="704088" cy="283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/>
          <p:cNvSpPr txBox="1"/>
          <p:nvPr/>
        </p:nvSpPr>
        <p:spPr>
          <a:xfrm>
            <a:off x="11416912" y="6412290"/>
            <a:ext cx="457176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33883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007591" y="3105003"/>
            <a:ext cx="1229728" cy="987019"/>
            <a:chOff x="763681" y="2630428"/>
            <a:chExt cx="1229728" cy="987019"/>
          </a:xfrm>
        </p:grpSpPr>
        <p:sp>
          <p:nvSpPr>
            <p:cNvPr id="27" name="Rectangle 26"/>
            <p:cNvSpPr/>
            <p:nvPr/>
          </p:nvSpPr>
          <p:spPr>
            <a:xfrm>
              <a:off x="763681" y="2630428"/>
              <a:ext cx="1229728" cy="9870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817099" y="2960390"/>
                  <a:ext cx="101418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099" y="2960390"/>
                  <a:ext cx="1014188" cy="36933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819" t="-4918" r="-9036" b="-29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ectangle 2"/>
          <p:cNvSpPr/>
          <p:nvPr/>
        </p:nvSpPr>
        <p:spPr>
          <a:xfrm>
            <a:off x="1707441" y="1002973"/>
            <a:ext cx="5443620" cy="123541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951249" y="1285355"/>
                <a:ext cx="4956003" cy="716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𝐌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lit/>
                        </m:rP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𝛾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𝐌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249" y="1285355"/>
                <a:ext cx="4956003" cy="7167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82421" y="5925871"/>
            <a:ext cx="576263" cy="576263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771346" y="4630471"/>
            <a:ext cx="0" cy="16197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288746" y="5063859"/>
            <a:ext cx="914400" cy="21431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>
            <a:off x="771346" y="5133709"/>
            <a:ext cx="431800" cy="7302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60"/>
          <p:cNvSpPr>
            <a:spLocks noChangeShapeType="1"/>
          </p:cNvSpPr>
          <p:nvPr/>
        </p:nvSpPr>
        <p:spPr bwMode="auto">
          <a:xfrm>
            <a:off x="771346" y="5133709"/>
            <a:ext cx="215900" cy="144463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61"/>
          <p:cNvSpPr>
            <a:spLocks noChangeShapeType="1"/>
          </p:cNvSpPr>
          <p:nvPr/>
        </p:nvSpPr>
        <p:spPr bwMode="auto">
          <a:xfrm flipV="1">
            <a:off x="779313" y="5206733"/>
            <a:ext cx="352396" cy="104351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 flipV="1">
            <a:off x="779313" y="5278171"/>
            <a:ext cx="207934" cy="93227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63"/>
          <p:cNvSpPr>
            <a:spLocks noChangeShapeType="1"/>
          </p:cNvSpPr>
          <p:nvPr/>
        </p:nvSpPr>
        <p:spPr bwMode="auto">
          <a:xfrm flipH="1">
            <a:off x="553858" y="5278171"/>
            <a:ext cx="73025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014532" y="5310199"/>
                <a:ext cx="4475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532" y="5310199"/>
                <a:ext cx="4475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60608" y="4403641"/>
                <a:ext cx="4187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608" y="4403641"/>
                <a:ext cx="418704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59821" y="5219831"/>
                <a:ext cx="407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21" y="5219831"/>
                <a:ext cx="407484" cy="369332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658478" y="3105002"/>
            <a:ext cx="1492583" cy="987019"/>
            <a:chOff x="4851464" y="3058773"/>
            <a:chExt cx="1492583" cy="987019"/>
          </a:xfrm>
        </p:grpSpPr>
        <p:sp>
          <p:nvSpPr>
            <p:cNvPr id="59" name="Rectangle 58"/>
            <p:cNvSpPr/>
            <p:nvPr/>
          </p:nvSpPr>
          <p:spPr>
            <a:xfrm>
              <a:off x="4851464" y="3058773"/>
              <a:ext cx="1459892" cy="98701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/>
                <p:cNvSpPr txBox="1"/>
                <p:nvPr/>
              </p:nvSpPr>
              <p:spPr>
                <a:xfrm>
                  <a:off x="4937573" y="3333233"/>
                  <a:ext cx="1406474" cy="39895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𝐇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𝑒𝑓𝑓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7573" y="3333233"/>
                  <a:ext cx="1406474" cy="39895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2597" r="-5195" b="-257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Straight Arrow Connector 15"/>
          <p:cNvCxnSpPr/>
          <p:nvPr/>
        </p:nvCxnSpPr>
        <p:spPr>
          <a:xfrm flipH="1">
            <a:off x="3237319" y="2356769"/>
            <a:ext cx="585662" cy="6737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3890515" y="3564342"/>
            <a:ext cx="1180840" cy="121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5011111" y="2373034"/>
            <a:ext cx="585216" cy="64630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8255219" y="2933147"/>
                <a:ext cx="3421332" cy="33143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𝐇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</a:rPr>
                          <m:t>𝐫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19" y="2933147"/>
                <a:ext cx="3421332" cy="331437"/>
              </a:xfrm>
              <a:prstGeom prst="rect">
                <a:avLst/>
              </a:prstGeom>
              <a:blipFill rotWithShape="0">
                <a:blip r:embed="rId15"/>
                <a:stretch>
                  <a:fillRect l="-2496" b="-2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8255219" y="3881058"/>
                <a:ext cx="304968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𝑎𝑛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)∙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]</m:t>
                      </m:r>
                      <m:acc>
                        <m:accPr>
                          <m:chr m:val="̂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19" y="3881058"/>
                <a:ext cx="3049681" cy="307777"/>
              </a:xfrm>
              <a:prstGeom prst="rect">
                <a:avLst/>
              </a:prstGeom>
              <a:blipFill rotWithShape="0">
                <a:blip r:embed="rId16"/>
                <a:stretch>
                  <a:fillRect l="-400" t="-30000" r="-15200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8236656" y="3444907"/>
                <a:ext cx="2631105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𝑒𝑥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</a:rPr>
                            <m:t>𝐫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𝛁</m:t>
                          </m:r>
                        </m:e>
                        <m: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𝐌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</a:rPr>
                        <m:t>𝐫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6656" y="3444907"/>
                <a:ext cx="2631105" cy="314766"/>
              </a:xfrm>
              <a:prstGeom prst="rect">
                <a:avLst/>
              </a:prstGeom>
              <a:blipFill rotWithShape="0">
                <a:blip r:embed="rId17"/>
                <a:stretch>
                  <a:fillRect l="-463" t="-7692" r="-1620" b="-2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Left Brace 77"/>
          <p:cNvSpPr/>
          <p:nvPr/>
        </p:nvSpPr>
        <p:spPr>
          <a:xfrm>
            <a:off x="7350424" y="2752824"/>
            <a:ext cx="1210709" cy="1650817"/>
          </a:xfrm>
          <a:prstGeom prst="leftBrac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9905498" y="2453239"/>
                <a:ext cx="1983813" cy="62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eqArr>
                            <m:eqArr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 ⋅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  <m:sSub>
                                    <m:sSub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𝐇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𝑑𝑝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0" smtClean="0">
                                          <a:latin typeface="Cambria Math" panose="02040503050406030204" pitchFamily="18" charset="0"/>
                                        </a:rPr>
                                        <m:t>𝐫</m:t>
                                      </m:r>
                                      <m:r>
                                        <a:rPr lang="en-US" sz="1600" b="1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</a:rPr>
                                <m:t>𝛁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0">
                                      <a:latin typeface="Cambria Math" panose="02040503050406030204" pitchFamily="18" charset="0"/>
                                    </a:rPr>
                                    <m:t>𝐇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𝑑𝑝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1">
                                      <a:latin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  <m:sub/>
                      </m:sSub>
                    </m:oMath>
                  </m:oMathPara>
                </a14:m>
                <a:endParaRPr lang="en-US" sz="1600" i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498" y="2453239"/>
                <a:ext cx="1983813" cy="621196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 rot="20209621">
            <a:off x="9229605" y="2642689"/>
            <a:ext cx="704088" cy="566802"/>
            <a:chOff x="9229605" y="2642689"/>
            <a:chExt cx="704088" cy="566802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9229605" y="2642689"/>
              <a:ext cx="702734" cy="2870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229605" y="2926027"/>
              <a:ext cx="704088" cy="2834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V="1">
            <a:off x="2446296" y="6103399"/>
            <a:ext cx="7219950" cy="285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44453" y="5648136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-6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96228" y="5617921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  <a:r>
              <a:rPr lang="en-US" sz="2400" baseline="30000" dirty="0"/>
              <a:t>-9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00876" y="6140145"/>
            <a:ext cx="2279874" cy="597835"/>
          </a:xfrm>
          <a:prstGeom prst="rect">
            <a:avLst/>
          </a:prstGeom>
          <a:pattFill prst="dashHorz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Dipolar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751976" y="6155809"/>
            <a:ext cx="4248899" cy="573626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          Exchange - Anisotropy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228967" y="5658811"/>
                <a:ext cx="107324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𝑠𝑤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967" y="5658811"/>
                <a:ext cx="1073243" cy="369332"/>
              </a:xfrm>
              <a:prstGeom prst="rect">
                <a:avLst/>
              </a:prstGeom>
              <a:blipFill rotWithShape="0">
                <a:blip r:embed="rId19"/>
                <a:stretch>
                  <a:fillRect l="-5682" t="-4918" r="-9091" b="-29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/>
          <p:cNvCxnSpPr/>
          <p:nvPr/>
        </p:nvCxnSpPr>
        <p:spPr>
          <a:xfrm flipH="1" flipV="1">
            <a:off x="3570258" y="6003064"/>
            <a:ext cx="1" cy="1146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8380383" y="6003064"/>
            <a:ext cx="1" cy="114622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16912" y="6412290"/>
            <a:ext cx="440698" cy="369332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05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xmlns="" id="{8BA87837-179F-4991-A75D-0CE5FC65D8E5}"/>
              </a:ext>
            </a:extLst>
          </p:cNvPr>
          <p:cNvSpPr txBox="1">
            <a:spLocks/>
          </p:cNvSpPr>
          <p:nvPr/>
        </p:nvSpPr>
        <p:spPr>
          <a:xfrm>
            <a:off x="838200" y="3045"/>
            <a:ext cx="10515600" cy="78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/>
              <a:t>Δυναμική </a:t>
            </a:r>
            <a:r>
              <a:rPr lang="el-GR" dirty="0" err="1"/>
              <a:t>Μαγνήτισης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9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tsoulidis">
      <a:majorFont>
        <a:latin typeface="Katsoulidis"/>
        <a:ea typeface=""/>
        <a:cs typeface=""/>
      </a:majorFont>
      <a:minorFont>
        <a:latin typeface="Katsoulidi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</TotalTime>
  <Words>560</Words>
  <Application>Microsoft Office PowerPoint</Application>
  <PresentationFormat>Widescreen</PresentationFormat>
  <Paragraphs>366</Paragraphs>
  <Slides>41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Antique Olive Compact</vt:lpstr>
      <vt:lpstr>Arial</vt:lpstr>
      <vt:lpstr>Calibri</vt:lpstr>
      <vt:lpstr>Cambria Math</vt:lpstr>
      <vt:lpstr>Corbel</vt:lpstr>
      <vt:lpstr>Katsoulidis</vt:lpstr>
      <vt:lpstr>Times New Roman</vt:lpstr>
      <vt:lpstr>Wingdings</vt:lpstr>
      <vt:lpstr>Office Theme</vt:lpstr>
      <vt:lpstr>PowerPoint Presentation</vt:lpstr>
      <vt:lpstr>Τεχνολογικές Εφαρμογές</vt:lpstr>
      <vt:lpstr>Οπτομαγνονική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Διάδοση Κυμάτων Σπιν σε Στρωματικές Δομές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Οπτική Απόκριση</vt:lpstr>
      <vt:lpstr>PowerPoint Presentation</vt:lpstr>
      <vt:lpstr>Οπτική Απόκριση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Συμπεράσματα</vt:lpstr>
      <vt:lpstr>Προοπτικές</vt:lpstr>
      <vt:lpstr>Προοπτικές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Μαγνητο-οπτική απόκριση</dc:title>
  <dc:creator>Petros Pantazopoulos</dc:creator>
  <cp:lastModifiedBy>user</cp:lastModifiedBy>
  <cp:revision>517</cp:revision>
  <dcterms:created xsi:type="dcterms:W3CDTF">2016-02-22T12:45:37Z</dcterms:created>
  <dcterms:modified xsi:type="dcterms:W3CDTF">2019-02-15T13:35:54Z</dcterms:modified>
</cp:coreProperties>
</file>