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6" r:id="rId2"/>
    <p:sldId id="258" r:id="rId3"/>
    <p:sldId id="272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5" r:id="rId12"/>
    <p:sldId id="260" r:id="rId13"/>
    <p:sldId id="261" r:id="rId14"/>
    <p:sldId id="291" r:id="rId15"/>
    <p:sldId id="289" r:id="rId16"/>
    <p:sldId id="262" r:id="rId17"/>
    <p:sldId id="276" r:id="rId18"/>
    <p:sldId id="263" r:id="rId19"/>
    <p:sldId id="281" r:id="rId20"/>
    <p:sldId id="266" r:id="rId21"/>
    <p:sldId id="279" r:id="rId22"/>
    <p:sldId id="290" r:id="rId23"/>
    <p:sldId id="292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Apostolopoulos" initials="G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85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2D61-B3F1-4579-B58E-0AFEA760EA2F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0E2C-FD88-4EA7-AFA8-7C1A048B00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53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80E2C-FD88-4EA7-AFA8-7C1A048B00B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81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2537-7129-44CE-91AE-21097DA2CF0E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C0C2-C34C-4614-A5DC-5BD0516D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16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2537-7129-44CE-91AE-21097DA2CF0E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C0C2-C34C-4614-A5DC-5BD0516D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34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2537-7129-44CE-91AE-21097DA2CF0E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C0C2-C34C-4614-A5DC-5BD0516D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9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2537-7129-44CE-91AE-21097DA2CF0E}" type="datetimeFigureOut">
              <a:rPr lang="el-GR" smtClean="0"/>
              <a:t>14/2/2019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C0C2-C34C-4614-A5DC-5BD0516DB27B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70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2537-7129-44CE-91AE-21097DA2CF0E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C0C2-C34C-4614-A5DC-5BD0516D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7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2537-7129-44CE-91AE-21097DA2CF0E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4C0C2-C34C-4614-A5DC-5BD0516DB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97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2537-7129-44CE-91AE-21097DA2CF0E}" type="datetimeFigureOut">
              <a:rPr lang="el-GR" smtClean="0"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4C0C2-C34C-4614-A5DC-5BD0516DB27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ounded Rectangle 6"/>
          <p:cNvSpPr/>
          <p:nvPr userDrawn="1"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 userDrawn="1"/>
        </p:nvSpPr>
        <p:spPr>
          <a:xfrm>
            <a:off x="4114800" y="6553200"/>
            <a:ext cx="41216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1100" dirty="0" smtClean="0">
                <a:solidFill>
                  <a:schemeClr val="bg1">
                    <a:lumMod val="50000"/>
                  </a:schemeClr>
                </a:solidFill>
              </a:rPr>
              <a:t>Α.Θεοδώρου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l-GR" sz="1100" dirty="0" smtClean="0">
                <a:solidFill>
                  <a:schemeClr val="bg1">
                    <a:lumMod val="50000"/>
                  </a:schemeClr>
                </a:solidFill>
              </a:rPr>
              <a:t>Ημερίδα</a:t>
            </a:r>
            <a:r>
              <a:rPr lang="el-GR" sz="1100" baseline="0" dirty="0" smtClean="0">
                <a:solidFill>
                  <a:schemeClr val="bg1">
                    <a:lumMod val="50000"/>
                  </a:schemeClr>
                </a:solidFill>
              </a:rPr>
              <a:t> ΥΔ | Τμήμα Φυσικής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el-GR" sz="11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.1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el-GR" sz="11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el-GR" sz="1100" dirty="0" smtClean="0">
                <a:solidFill>
                  <a:schemeClr val="bg1">
                    <a:lumMod val="50000"/>
                  </a:schemeClr>
                </a:solidFill>
              </a:rPr>
              <a:t>Σελίδα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fld id="{A6D06945-3AD5-4743-81E2-727D79343B7F}" type="slidenum">
              <a:rPr lang="en-GB" sz="1100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‹#›</a:t>
            </a:fld>
            <a:endParaRPr lang="de-DE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39" y="96364"/>
            <a:ext cx="86011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share.uoa.gr/public/Documents/new-logo/LOGO_UOA%20CO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054"/>
            <a:ext cx="1309516" cy="16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Αλληλεπι</a:t>
            </a:r>
            <a:r>
              <a:rPr lang="el-GR" sz="2800" dirty="0"/>
              <a:t>δ</a:t>
            </a:r>
            <a:r>
              <a:rPr lang="el-GR" sz="2800" dirty="0" smtClean="0"/>
              <a:t>ράσεις μεταξύ ατόμων </a:t>
            </a:r>
            <a:r>
              <a:rPr lang="en-US" sz="2800" dirty="0" smtClean="0"/>
              <a:t>C </a:t>
            </a:r>
            <a:r>
              <a:rPr lang="el-GR" sz="2800" dirty="0" smtClean="0"/>
              <a:t>και ατελειών από ακτινοβόληση πρωτονίων σε κρυογενικές θερμοκρασίες στον α-</a:t>
            </a:r>
            <a:r>
              <a:rPr lang="en-US" sz="2800" dirty="0" smtClean="0"/>
              <a:t>Fe</a:t>
            </a:r>
            <a:endParaRPr lang="el-GR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611443" y="358506"/>
            <a:ext cx="174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Εθνικόν και Καποδιστριακόν </a:t>
            </a:r>
          </a:p>
          <a:p>
            <a:r>
              <a:rPr lang="el-GR" dirty="0" smtClean="0"/>
              <a:t>Πανεπιστήμιον Αθηνών</a:t>
            </a:r>
            <a:endParaRPr lang="el-GR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29" y="187804"/>
            <a:ext cx="465710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45243" y="358505"/>
            <a:ext cx="1893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Εθνικό </a:t>
            </a:r>
            <a:r>
              <a:rPr lang="el-GR" dirty="0"/>
              <a:t>Κέντρο Έρευνας Φυσικών Επιστημών “Δημόκριτος”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6753" y="3886200"/>
            <a:ext cx="269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Θεοδώρου Ανδρέας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628743" y="6019800"/>
            <a:ext cx="388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Ημερίδα Υποψήφιων Διδακτόρων 201</a:t>
            </a:r>
            <a:r>
              <a:rPr lang="en-US" dirty="0" smtClean="0"/>
              <a:t>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1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Ατέλειες – Ηλεκτρική αντίσταση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1603375" algn="l"/>
                  </a:tabLst>
                </a:pPr>
                <a:r>
                  <a:rPr lang="el-GR" sz="2400" dirty="0" smtClean="0"/>
                  <a:t>Οι πρωτογενείς ατέλειες είναι γενικά δύσκολο να παρατηρηθούν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άμεσα λόγω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του μικρού μεγέθους (&lt;1 </a:t>
                </a:r>
                <a:r>
                  <a:rPr lang="en-US" sz="2400" dirty="0" smtClean="0"/>
                  <a:t>nm)</a:t>
                </a:r>
                <a:endParaRPr lang="el-GR" sz="2400" dirty="0" smtClean="0"/>
              </a:p>
              <a:p>
                <a:pPr>
                  <a:tabLst>
                    <a:tab pos="1603375" algn="l"/>
                  </a:tabLst>
                </a:pPr>
                <a:r>
                  <a:rPr lang="el-GR" sz="2400" dirty="0" smtClean="0"/>
                  <a:t>Σε μεταλλικά υλικά χρησιμοποιούνται μετρήσεις ηλεκτρικής αντίστασης</a:t>
                </a:r>
              </a:p>
              <a:p>
                <a:pPr lvl="1">
                  <a:buFont typeface="Wingdings" pitchFamily="2" charset="2"/>
                  <a:buChar char="v"/>
                  <a:tabLst>
                    <a:tab pos="1603375" algn="l"/>
                  </a:tabLst>
                </a:pPr>
                <a:r>
                  <a:rPr lang="el-GR" sz="1900" dirty="0" smtClean="0"/>
                  <a:t>Υψηλή ευαισθησία στην παρουσία ατελειών (</a:t>
                </a:r>
                <a:r>
                  <a:rPr lang="en-US" sz="1900" dirty="0" smtClean="0"/>
                  <a:t>ppm level)</a:t>
                </a:r>
                <a:endParaRPr lang="el-GR" sz="1900" dirty="0" smtClean="0"/>
              </a:p>
              <a:p>
                <a:pPr lvl="1">
                  <a:buFont typeface="Wingdings" pitchFamily="2" charset="2"/>
                  <a:buChar char="v"/>
                  <a:tabLst>
                    <a:tab pos="1603375" algn="l"/>
                  </a:tabLst>
                </a:pPr>
                <a:r>
                  <a:rPr lang="el-GR" sz="1900" dirty="0" smtClean="0"/>
                  <a:t>Σκέδαση </a:t>
                </a:r>
                <a:r>
                  <a:rPr lang="en-US" sz="1900" dirty="0" smtClean="0"/>
                  <a:t>e- </a:t>
                </a:r>
                <a:r>
                  <a:rPr lang="el-GR" sz="1900" dirty="0" smtClean="0"/>
                  <a:t>αγωγιμότητας στις ατέλειες</a:t>
                </a:r>
              </a:p>
              <a:p>
                <a:pPr lvl="1">
                  <a:buFont typeface="Wingdings" pitchFamily="2" charset="2"/>
                  <a:buChar char="v"/>
                  <a:tabLst>
                    <a:tab pos="1603375" algn="l"/>
                  </a:tabLst>
                </a:pPr>
                <a:r>
                  <a:rPr lang="el-GR" sz="1900" dirty="0" smtClean="0"/>
                  <a:t>Άμεσο αποτέλεσμα, σχετικά εύκολη εφαρμογή, πειράματα </a:t>
                </a:r>
                <a:r>
                  <a:rPr lang="en-US" sz="1900" dirty="0" smtClean="0"/>
                  <a:t>in-situ</a:t>
                </a:r>
                <a:endParaRPr lang="el-GR" sz="1900" dirty="0"/>
              </a:p>
              <a:p>
                <a:pPr marL="0" lvl="2" indent="0">
                  <a:buNone/>
                  <a:tabLst>
                    <a:tab pos="1603375" algn="l"/>
                  </a:tabLst>
                </a:pPr>
                <a:endParaRPr lang="el-GR" dirty="0" smtClean="0">
                  <a:latin typeface="Cambria Math"/>
                </a:endParaRPr>
              </a:p>
              <a:p>
                <a:pPr marL="0" lvl="2" indent="0">
                  <a:buNone/>
                  <a:tabLst>
                    <a:tab pos="1603375" algn="l"/>
                  </a:tabLst>
                </a:pPr>
                <a:endParaRPr lang="en-US" dirty="0" smtClean="0">
                  <a:latin typeface="Cambria Math"/>
                </a:endParaRPr>
              </a:p>
              <a:p>
                <a:pPr marL="342900" lvl="2" indent="-342900">
                  <a:tabLst>
                    <a:tab pos="1603375" algn="l"/>
                  </a:tabLst>
                </a:pPr>
                <a:r>
                  <a:rPr lang="el-GR" dirty="0" smtClean="0"/>
                  <a:t>Συνεισφορά ατελειών στην ηλ. αντίσταση</a:t>
                </a:r>
              </a:p>
              <a:p>
                <a:pPr marL="0" lvl="2" indent="0">
                  <a:buNone/>
                  <a:tabLst>
                    <a:tab pos="16033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/>
                        </a:rPr>
                        <m:t>Δρ</m:t>
                      </m:r>
                      <m:r>
                        <a:rPr lang="el-GR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latin typeface="Cambria Math"/>
                            </a:rPr>
                            <m:t>≈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l-GR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457200" lvl="1" indent="0">
                  <a:buNone/>
                  <a:tabLst>
                    <a:tab pos="1603375" algn="l"/>
                  </a:tabLst>
                </a:pPr>
                <a:r>
                  <a:rPr lang="el-GR" sz="2000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είναι ο αριθμός των ατελειών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l-GR" sz="2000" dirty="0" smtClean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είναι η αντίστοιχη ειδική </a:t>
                </a:r>
                <a:r>
                  <a:rPr lang="el-GR" sz="2000" dirty="0" smtClean="0"/>
                  <a:t>αντίσταση </a:t>
                </a:r>
                <a:endParaRPr lang="en-US" sz="2000" dirty="0"/>
              </a:p>
              <a:p>
                <a:pPr marL="457200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38600" y="4648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Προσέγγιση: Όλες οι ατέλειες συνεισφέρουν το ίδιο</a:t>
            </a:r>
            <a:endParaRPr lang="el-G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4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ΠΕΙΡΑΜΑΤΙΚΗ ΔΙΑΔΙΚΑΣΙΑ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6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88" y="4356728"/>
            <a:ext cx="3048000" cy="224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Προετοιμασία Δείγματος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7875" y="2819400"/>
            <a:ext cx="5956725" cy="3429000"/>
          </a:xfrm>
        </p:spPr>
        <p:txBody>
          <a:bodyPr>
            <a:noAutofit/>
          </a:bodyPr>
          <a:lstStyle/>
          <a:p>
            <a:r>
              <a:rPr lang="el-GR" sz="1900" dirty="0" smtClean="0"/>
              <a:t>Πάχος δείγματος </a:t>
            </a:r>
            <a:r>
              <a:rPr lang="el-GR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</a:t>
            </a:r>
            <a:r>
              <a:rPr lang="el-GR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50μ</a:t>
            </a:r>
            <a:r>
              <a:rPr lang="en-US" sz="1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l-GR" sz="1600" dirty="0" smtClean="0"/>
              <a:t>Τα πρωτόνια να διαπερνούν το δείγμα</a:t>
            </a:r>
          </a:p>
          <a:p>
            <a:pPr lvl="1">
              <a:buFont typeface="Wingdings" pitchFamily="2" charset="2"/>
              <a:buChar char="v"/>
            </a:pPr>
            <a:r>
              <a:rPr lang="el-GR" sz="1600" dirty="0" smtClean="0"/>
              <a:t> Δημιουργία ατελειών ομοιογενός</a:t>
            </a:r>
            <a:endParaRPr lang="en-US" sz="1600" dirty="0" smtClean="0"/>
          </a:p>
          <a:p>
            <a:r>
              <a:rPr lang="el-GR" sz="1900" dirty="0" smtClean="0"/>
              <a:t>Για το επιθυμητό πάχος:</a:t>
            </a:r>
          </a:p>
          <a:p>
            <a:pPr lvl="1">
              <a:buFont typeface="Wingdings" pitchFamily="2" charset="2"/>
              <a:buChar char="v"/>
            </a:pPr>
            <a:r>
              <a:rPr lang="el-GR" sz="1600" dirty="0" smtClean="0"/>
              <a:t>Κόπηκαν φέτες ≈0</a:t>
            </a:r>
            <a:r>
              <a:rPr lang="en-US" sz="1600" dirty="0" smtClean="0"/>
              <a:t>.5mm </a:t>
            </a:r>
            <a:r>
              <a:rPr lang="el-GR" sz="1600" dirty="0" smtClean="0"/>
              <a:t>σε </a:t>
            </a:r>
            <a:r>
              <a:rPr lang="el-GR" sz="1600" dirty="0" err="1" smtClean="0"/>
              <a:t>διαμαντο</a:t>
            </a:r>
            <a:r>
              <a:rPr lang="el-GR" sz="1600" dirty="0" smtClean="0"/>
              <a:t>-τροχό</a:t>
            </a:r>
          </a:p>
          <a:p>
            <a:pPr lvl="1">
              <a:buFont typeface="Wingdings" pitchFamily="2" charset="2"/>
              <a:buChar char="v"/>
            </a:pPr>
            <a:r>
              <a:rPr lang="el-GR" sz="1600" dirty="0" smtClean="0"/>
              <a:t>Ψυχρή έλαση </a:t>
            </a:r>
          </a:p>
          <a:p>
            <a:pPr lvl="1">
              <a:buFont typeface="Wingdings" pitchFamily="2" charset="2"/>
              <a:buChar char="v"/>
            </a:pPr>
            <a:r>
              <a:rPr lang="el-GR" sz="1600" dirty="0" smtClean="0"/>
              <a:t>Ηλεκτροχημική </a:t>
            </a:r>
            <a:r>
              <a:rPr lang="el-GR" sz="1600" dirty="0"/>
              <a:t>λείανση έως τελικό πάχος ≈50μ</a:t>
            </a:r>
            <a:r>
              <a:rPr lang="en-US" sz="1600" dirty="0"/>
              <a:t>m</a:t>
            </a:r>
            <a:r>
              <a:rPr lang="el-GR" sz="1600" dirty="0"/>
              <a:t> </a:t>
            </a:r>
          </a:p>
          <a:p>
            <a:r>
              <a:rPr lang="el-GR" sz="1900" dirty="0" smtClean="0"/>
              <a:t>Ανόπτηση για </a:t>
            </a:r>
            <a:r>
              <a:rPr lang="en-US" sz="1900" dirty="0" smtClean="0"/>
              <a:t>12</a:t>
            </a:r>
            <a:r>
              <a:rPr lang="el-GR" sz="1900" dirty="0" smtClean="0"/>
              <a:t> ώρες σε Τ=72</a:t>
            </a:r>
            <a:r>
              <a:rPr lang="en-US" sz="1900" dirty="0" smtClean="0"/>
              <a:t>0</a:t>
            </a:r>
            <a:r>
              <a:rPr lang="el-GR" sz="1900" dirty="0" smtClean="0"/>
              <a:t> </a:t>
            </a:r>
            <a:r>
              <a:rPr lang="en-US" sz="1900" baseline="30000" dirty="0" err="1" smtClean="0"/>
              <a:t>o</a:t>
            </a:r>
            <a:r>
              <a:rPr lang="en-US" sz="1900" dirty="0" err="1" smtClean="0"/>
              <a:t>C</a:t>
            </a:r>
            <a:r>
              <a:rPr lang="el-GR" sz="1900" dirty="0" smtClean="0"/>
              <a:t> σε κενό </a:t>
            </a:r>
            <a:r>
              <a:rPr lang="el-GR" altLang="el-GR" sz="1900" dirty="0"/>
              <a:t>(10</a:t>
            </a:r>
            <a:r>
              <a:rPr lang="el-GR" altLang="el-GR" sz="1900" baseline="30000" dirty="0"/>
              <a:t>-7</a:t>
            </a:r>
            <a:r>
              <a:rPr lang="el-GR" altLang="el-GR" sz="1900" dirty="0"/>
              <a:t> </a:t>
            </a:r>
            <a:r>
              <a:rPr lang="en-US" altLang="el-GR" sz="1900" dirty="0"/>
              <a:t>mbar</a:t>
            </a:r>
            <a:r>
              <a:rPr lang="en-US" altLang="el-GR" sz="1900" dirty="0" smtClean="0"/>
              <a:t>)</a:t>
            </a:r>
            <a:endParaRPr lang="el-GR" altLang="el-GR" sz="1900" dirty="0" smtClean="0"/>
          </a:p>
          <a:p>
            <a:pPr lvl="1">
              <a:buFont typeface="Wingdings" pitchFamily="2" charset="2"/>
              <a:buChar char="v"/>
            </a:pPr>
            <a:r>
              <a:rPr lang="el-GR" altLang="el-GR" sz="1600" dirty="0" smtClean="0"/>
              <a:t>Εξομάλυνση των μηχανικών τάσεων που δημιουργούνται κατά </a:t>
            </a:r>
            <a:r>
              <a:rPr lang="el-GR" altLang="el-GR" sz="1600" dirty="0"/>
              <a:t> </a:t>
            </a:r>
            <a:r>
              <a:rPr lang="el-GR" altLang="el-GR" sz="1600" dirty="0" smtClean="0"/>
              <a:t>την επεξεργασία</a:t>
            </a:r>
          </a:p>
          <a:p>
            <a:pPr lvl="1">
              <a:buFont typeface="Wingdings" pitchFamily="2" charset="2"/>
              <a:buChar char="v"/>
            </a:pPr>
            <a:r>
              <a:rPr lang="el-GR" altLang="el-GR" sz="1600" dirty="0" smtClean="0"/>
              <a:t>Μέγαλυτερη διαλυτότητα ατόμων  </a:t>
            </a:r>
            <a:r>
              <a:rPr lang="en-US" altLang="el-GR" sz="1600" dirty="0" smtClean="0"/>
              <a:t>C</a:t>
            </a:r>
            <a:endParaRPr lang="en-US" altLang="el-GR" sz="1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88693"/>
            <a:ext cx="2598010" cy="153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" name="Content Placeholder 13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438104"/>
              </p:ext>
            </p:extLst>
          </p:nvPr>
        </p:nvGraphicFramePr>
        <p:xfrm>
          <a:off x="1981201" y="1066800"/>
          <a:ext cx="5791199" cy="15350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6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0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1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721">
                  <a:extLst>
                    <a:ext uri="{9D8B030D-6E8A-4147-A177-3AD203B41FA5}">
                      <a16:colId xmlns:a16="http://schemas.microsoft.com/office/drawing/2014/main" xmlns="" val="1334977615"/>
                    </a:ext>
                  </a:extLst>
                </a:gridCol>
                <a:gridCol w="1066721"/>
              </a:tblGrid>
              <a:tr h="270793">
                <a:tc gridSpan="5"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Συγκέντρωση</a:t>
                      </a:r>
                      <a:r>
                        <a:rPr lang="el-GR" b="0" baseline="0" dirty="0" smtClean="0"/>
                        <a:t> στοιχείων στα δείγματα (</a:t>
                      </a:r>
                      <a:r>
                        <a:rPr lang="en-US" b="0" baseline="0" dirty="0" smtClean="0"/>
                        <a:t>at. ppm)</a:t>
                      </a:r>
                      <a:endParaRPr lang="en-US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Δείγματα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C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793"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793">
                <a:tc>
                  <a:txBody>
                    <a:bodyPr/>
                    <a:lstStyle/>
                    <a:p>
                      <a:r>
                        <a:rPr lang="en-US" dirty="0" smtClean="0"/>
                        <a:t>Fe-C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61" y="304800"/>
            <a:ext cx="8229600" cy="731838"/>
          </a:xfrm>
        </p:spPr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Πειραματικής Διάταξη Ακτινοβόλησης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l-GR" sz="2000" dirty="0" smtClean="0"/>
              <a:t>Οι ακτινοβολήσεις πραγματοποιήθηκαν στο</a:t>
            </a:r>
            <a:r>
              <a:rPr lang="el-GR" sz="2000" dirty="0"/>
              <a:t>ν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Ε.Κ.Ε.Φ.Ε «ΔΗΜΟΚΡΙΤΟΣ» </a:t>
            </a:r>
            <a:r>
              <a:rPr lang="el-GR" sz="2000" dirty="0" smtClean="0"/>
              <a:t>στον επιταχυντή</a:t>
            </a:r>
            <a:r>
              <a:rPr lang="en-US" sz="2000" dirty="0" smtClean="0"/>
              <a:t> Tandem</a:t>
            </a:r>
            <a:r>
              <a:rPr lang="el-GR" sz="2000" dirty="0" smtClean="0"/>
              <a:t>, στη διάταξη </a:t>
            </a: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US" sz="20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000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2000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000" dirty="0" smtClean="0"/>
              <a:t>Αναβάθμιση της διάταξης </a:t>
            </a:r>
            <a:r>
              <a:rPr lang="en-US" sz="2000" dirty="0" smtClean="0"/>
              <a:t>IR</a:t>
            </a:r>
            <a:r>
              <a:rPr lang="en-US" sz="2000" baseline="30000" dirty="0" smtClean="0"/>
              <a:t>2</a:t>
            </a:r>
          </a:p>
          <a:p>
            <a:endParaRPr lang="el-GR" sz="2000" dirty="0" smtClean="0"/>
          </a:p>
          <a:p>
            <a:r>
              <a:rPr lang="el-GR" sz="2000" dirty="0" smtClean="0"/>
              <a:t>Ταυτόχρονη </a:t>
            </a:r>
            <a:r>
              <a:rPr lang="el-GR" sz="2000" dirty="0"/>
              <a:t>ακτινοβόληση, ανόπτηση και μέτρηση </a:t>
            </a:r>
            <a:r>
              <a:rPr lang="en-US" sz="2000" i="1" dirty="0" smtClean="0"/>
              <a:t>in-situ</a:t>
            </a:r>
            <a:r>
              <a:rPr lang="en-US" sz="2000" dirty="0" smtClean="0"/>
              <a:t> </a:t>
            </a:r>
            <a:r>
              <a:rPr lang="el-GR" sz="2000" dirty="0" smtClean="0"/>
              <a:t>της </a:t>
            </a:r>
            <a:r>
              <a:rPr lang="el-GR" sz="2000" dirty="0" err="1" smtClean="0"/>
              <a:t>ηλ</a:t>
            </a:r>
            <a:r>
              <a:rPr lang="el-GR" sz="2000" dirty="0"/>
              <a:t>. αντίστασης σε </a:t>
            </a:r>
            <a:r>
              <a:rPr lang="el-GR" sz="2000" dirty="0" smtClean="0"/>
              <a:t>περισσότερα δείγματα  </a:t>
            </a:r>
          </a:p>
          <a:p>
            <a:endParaRPr lang="en-US" sz="2000" dirty="0" smtClean="0"/>
          </a:p>
          <a:p>
            <a:r>
              <a:rPr lang="el-GR" sz="2000" dirty="0" smtClean="0"/>
              <a:t>Θερμοκρασία </a:t>
            </a:r>
            <a:r>
              <a:rPr lang="el-GR" sz="2000" dirty="0"/>
              <a:t>ακτινοβόλησης </a:t>
            </a:r>
            <a:endParaRPr lang="en-US" sz="2000" dirty="0" smtClean="0"/>
          </a:p>
          <a:p>
            <a:pPr marL="0" indent="346075">
              <a:buNone/>
            </a:pPr>
            <a:r>
              <a:rPr lang="el-GR" sz="2000" dirty="0" smtClean="0"/>
              <a:t>Τ&lt;10 </a:t>
            </a:r>
            <a:r>
              <a:rPr lang="el-GR" sz="2000" dirty="0"/>
              <a:t>Κ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pPr marL="285750" indent="-285750"/>
            <a:r>
              <a:rPr lang="el-GR" sz="2000" dirty="0"/>
              <a:t>Υψηλότερη ροή ιόντων</a:t>
            </a:r>
            <a:endParaRPr lang="en-US" sz="2000" dirty="0"/>
          </a:p>
          <a:p>
            <a:pPr marL="285750" indent="-285750"/>
            <a:endParaRPr lang="el-GR" sz="2000" dirty="0"/>
          </a:p>
          <a:p>
            <a:pPr marL="285750" indent="-285750"/>
            <a:r>
              <a:rPr lang="el-GR" sz="2000" dirty="0" smtClean="0"/>
              <a:t>Βελτίωση </a:t>
            </a:r>
            <a:r>
              <a:rPr lang="el-GR" sz="2000" dirty="0"/>
              <a:t>του ελέγχου της </a:t>
            </a:r>
            <a:endParaRPr lang="el-GR" sz="2000" dirty="0" smtClean="0"/>
          </a:p>
          <a:p>
            <a:pPr marL="0" indent="287338">
              <a:buNone/>
            </a:pPr>
            <a:r>
              <a:rPr lang="el-GR" sz="2000" dirty="0" smtClean="0"/>
              <a:t>δέσμης </a:t>
            </a:r>
            <a:r>
              <a:rPr lang="el-GR" sz="2000" dirty="0"/>
              <a:t>στο δείγμα </a:t>
            </a:r>
          </a:p>
          <a:p>
            <a:endParaRPr lang="el-GR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42548"/>
            <a:ext cx="4495800" cy="265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91200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8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Δειγματοφορέας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4053"/>
            <a:ext cx="3883489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75850" y="3600161"/>
            <a:ext cx="3154699" cy="2380961"/>
            <a:chOff x="5638800" y="1219200"/>
            <a:chExt cx="3154699" cy="23809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219200"/>
              <a:ext cx="3154699" cy="2380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6553200" y="2520581"/>
              <a:ext cx="1060450" cy="859849"/>
              <a:chOff x="6553200" y="2520581"/>
              <a:chExt cx="1060450" cy="859849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100" y="2953393"/>
                <a:ext cx="463550" cy="427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553200" y="2520581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Ion Beam</a:t>
                </a:r>
                <a:endParaRPr lang="el-GR" b="1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85800" y="9906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3 ζεύγη δειγμάτων </a:t>
            </a:r>
            <a:r>
              <a:rPr lang="en-US" sz="2000" dirty="0" smtClean="0"/>
              <a:t>Fe / Fe-C</a:t>
            </a:r>
            <a:endParaRPr lang="el-GR" sz="2000" dirty="0" smtClean="0"/>
          </a:p>
          <a:p>
            <a:endParaRPr lang="el-G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Κέλυφος από αλουμίνιο</a:t>
            </a:r>
            <a:r>
              <a:rPr lang="en-US" sz="2000" dirty="0" smtClean="0"/>
              <a:t> </a:t>
            </a:r>
            <a:r>
              <a:rPr lang="el-GR" sz="2000" dirty="0" smtClean="0"/>
              <a:t> σε θερμοκρασία 50 Κ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Σχισμές για την είσοδο της δέσμης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1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dirty="0"/>
              <a:t>Συνθήκες Ακτινοβόλησης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513" y="1154373"/>
                <a:ext cx="8229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 MeV </a:t>
                </a:r>
                <a:r>
                  <a:rPr lang="el-GR" sz="2000" dirty="0"/>
                  <a:t>δέσμη πρωτονίων – ροή  </a:t>
                </a:r>
                <a:r>
                  <a:rPr lang="el-GR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φ = </a:t>
                </a:r>
                <a:r>
                  <a:rPr lang="el-GR" sz="20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r>
                  <a:rPr lang="en-US" sz="20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10</a:t>
                </a:r>
                <a:r>
                  <a:rPr lang="en-US" sz="2000" baseline="30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  <a:r>
                  <a: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p/cm</a:t>
                </a:r>
                <a:r>
                  <a:rPr lang="en-US" sz="2000" baseline="30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000" dirty="0" smtClean="0"/>
                  <a:t>Θερμοκρασία </a:t>
                </a:r>
                <a:r>
                  <a:rPr lang="el-GR" sz="2000" dirty="0"/>
                  <a:t>ακτινοβόλησης </a:t>
                </a:r>
                <a:r>
                  <a:rPr lang="fr-FR" sz="2000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l-GR" sz="2000" b="0" i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l-GR" sz="20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</a:t>
                </a:r>
                <a:endParaRPr lang="el-GR" sz="2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000" dirty="0" smtClean="0"/>
                  <a:t>Πραγματοποιήθηκαν </a:t>
                </a:r>
                <a:r>
                  <a:rPr lang="el-GR" sz="2000" dirty="0"/>
                  <a:t>ακτινοβολήσεις σε 3 διαφορετικές </a:t>
                </a:r>
                <a:r>
                  <a:rPr lang="el-GR" sz="2000" dirty="0" smtClean="0"/>
                  <a:t>δόσεις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000" dirty="0" smtClean="0"/>
                  <a:t>Ταυτόχρονη μέτρηση της ηλ. </a:t>
                </a:r>
                <a:r>
                  <a:rPr lang="el-GR" sz="2000" dirty="0"/>
                  <a:t>α</a:t>
                </a:r>
                <a:r>
                  <a:rPr lang="el-GR" sz="2000" dirty="0" smtClean="0"/>
                  <a:t>ντίστασης και στα 6 δείγματα</a:t>
                </a:r>
                <a:endParaRPr lang="el-G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3" y="1154373"/>
                <a:ext cx="82296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667" t="-2304" b="-73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13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25481"/>
              </p:ext>
            </p:extLst>
          </p:nvPr>
        </p:nvGraphicFramePr>
        <p:xfrm>
          <a:off x="1632613" y="2785589"/>
          <a:ext cx="5867399" cy="338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42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6697"/>
                <a:gridCol w="1356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8454">
                  <a:extLst>
                    <a:ext uri="{9D8B030D-6E8A-4147-A177-3AD203B41FA5}">
                      <a16:colId xmlns:a16="http://schemas.microsoft.com/office/drawing/2014/main" xmlns="" val="1334977615"/>
                    </a:ext>
                  </a:extLst>
                </a:gridCol>
              </a:tblGrid>
              <a:tr h="9340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Δείγμα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/>
                        <a:t>Δόση Πρωτονίων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φ</a:t>
                      </a:r>
                      <a:r>
                        <a:rPr lang="el-GR" baseline="0" dirty="0" smtClean="0">
                          <a:latin typeface="Century"/>
                        </a:rPr>
                        <a:t>•</a:t>
                      </a:r>
                      <a:r>
                        <a:rPr lang="en-US" dirty="0" smtClean="0"/>
                        <a:t>t</a:t>
                      </a:r>
                      <a:r>
                        <a:rPr lang="el-GR" baseline="0" dirty="0" smtClean="0"/>
                        <a:t> (10</a:t>
                      </a:r>
                      <a:r>
                        <a:rPr lang="el-GR" baseline="30000" dirty="0" smtClean="0"/>
                        <a:t>1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l-GR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Δρ</a:t>
                      </a:r>
                      <a:r>
                        <a:rPr lang="el-GR" baseline="-25000" dirty="0" smtClean="0"/>
                        <a:t>0</a:t>
                      </a:r>
                    </a:p>
                    <a:p>
                      <a:pPr algn="ctr"/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n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-cm</a:t>
                      </a:r>
                      <a:r>
                        <a:rPr lang="el-GR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dpa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(ppm)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521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Χαμηλή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Fe-C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</a:tr>
              <a:tr h="233521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Μεσαία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5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Fe-C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</a:tr>
              <a:tr h="233521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Υψηλή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5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Fe-C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248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pa</a:t>
            </a:r>
            <a:r>
              <a:rPr lang="en-US" dirty="0" smtClean="0"/>
              <a:t>: displacements per atom, </a:t>
            </a:r>
            <a:r>
              <a:rPr lang="el-GR" dirty="0" smtClean="0"/>
              <a:t>ρ</a:t>
            </a:r>
            <a:r>
              <a:rPr lang="en-US" baseline="-25000" dirty="0"/>
              <a:t>FP</a:t>
            </a:r>
            <a:r>
              <a:rPr lang="en-US" dirty="0"/>
              <a:t> = 3 n</a:t>
            </a:r>
            <a:r>
              <a:rPr lang="el-GR" dirty="0"/>
              <a:t>Ω</a:t>
            </a:r>
            <a:r>
              <a:rPr lang="en-US" dirty="0"/>
              <a:t>-cm / at. ppm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2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Συνθήκες ανόπτησης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</p:spPr>
            <p:txBody>
              <a:bodyPr>
                <a:noAutofit/>
              </a:bodyPr>
              <a:lstStyle/>
              <a:p>
                <a:r>
                  <a:rPr lang="el-GR" sz="2300" dirty="0" smtClean="0"/>
                  <a:t>Ισόχρονη ανόπτηση, Δ</a:t>
                </a:r>
                <a:r>
                  <a:rPr lang="en-US" sz="2300" dirty="0" smtClean="0"/>
                  <a:t>t = 5 </a:t>
                </a:r>
                <a:r>
                  <a:rPr lang="en-US" sz="2300" dirty="0" err="1" smtClean="0"/>
                  <a:t>mins</a:t>
                </a:r>
                <a:endParaRPr lang="en-US" sz="2300" dirty="0" smtClean="0"/>
              </a:p>
              <a:p>
                <a:r>
                  <a:rPr lang="el-GR" sz="2300" dirty="0"/>
                  <a:t>Ανόπτηση σε βήματα, </a:t>
                </a:r>
                <a:r>
                  <a:rPr lang="el-GR" sz="2300" dirty="0" smtClean="0"/>
                  <a:t>ΔΤ/Τ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l-GR" sz="2300" dirty="0" smtClean="0"/>
                  <a:t> 0.03</a:t>
                </a:r>
                <a:endParaRPr lang="en-US" sz="2300" dirty="0" smtClean="0"/>
              </a:p>
              <a:p>
                <a:r>
                  <a:rPr lang="el-GR" sz="2300" dirty="0" smtClean="0"/>
                  <a:t>Μέτρηση της ηλ. </a:t>
                </a:r>
                <a:r>
                  <a:rPr lang="el-GR" sz="2300" dirty="0"/>
                  <a:t>α</a:t>
                </a:r>
                <a:r>
                  <a:rPr lang="el-GR" sz="2300" dirty="0" smtClean="0"/>
                  <a:t>ντίστασης σε θερμοκρασία 6 Κ</a:t>
                </a:r>
              </a:p>
              <a:p>
                <a:r>
                  <a:rPr lang="el-GR" sz="2300" dirty="0" smtClean="0"/>
                  <a:t>Ανόπτηση </a:t>
                </a:r>
                <a:r>
                  <a:rPr lang="en-US" sz="2300" i="1" dirty="0"/>
                  <a:t>i</a:t>
                </a:r>
                <a:r>
                  <a:rPr lang="en-US" sz="2300" i="1" dirty="0" smtClean="0"/>
                  <a:t>n-situ</a:t>
                </a:r>
                <a:r>
                  <a:rPr lang="en-US" sz="2300" dirty="0" smtClean="0"/>
                  <a:t> </a:t>
                </a:r>
                <a:r>
                  <a:rPr lang="el-GR" sz="2300" dirty="0" smtClean="0"/>
                  <a:t>στο θάλαμο της ακτινοβόλησης μέχρι Τ= 400 Κ</a:t>
                </a:r>
              </a:p>
              <a:p>
                <a:r>
                  <a:rPr lang="el-GR" sz="2300" dirty="0"/>
                  <a:t>Ανόπτηση </a:t>
                </a:r>
                <a:r>
                  <a:rPr lang="en-US" sz="2300" i="1" dirty="0" smtClean="0"/>
                  <a:t>ex-situ</a:t>
                </a:r>
                <a:r>
                  <a:rPr lang="en-US" sz="2300" dirty="0" smtClean="0"/>
                  <a:t> </a:t>
                </a:r>
                <a:r>
                  <a:rPr lang="el-GR" sz="2300" dirty="0" smtClean="0"/>
                  <a:t>σε υγρό </a:t>
                </a:r>
                <a:r>
                  <a:rPr lang="en-US" sz="2300" dirty="0" smtClean="0"/>
                  <a:t>He </a:t>
                </a:r>
                <a:r>
                  <a:rPr lang="el-GR" sz="2300" dirty="0" smtClean="0"/>
                  <a:t>για Τ</a:t>
                </a:r>
                <a:r>
                  <a:rPr lang="el-GR" sz="2300" dirty="0"/>
                  <a:t>= </a:t>
                </a:r>
                <a:r>
                  <a:rPr lang="el-GR" sz="2300" dirty="0" smtClean="0"/>
                  <a:t>400 - 700 Κ</a:t>
                </a:r>
              </a:p>
              <a:p>
                <a:r>
                  <a:rPr lang="el-GR" sz="2300" dirty="0" smtClean="0"/>
                  <a:t>Η εξέληξη </a:t>
                </a:r>
                <a:r>
                  <a:rPr lang="el-GR" sz="2300" dirty="0"/>
                  <a:t>ατελειών </a:t>
                </a:r>
                <a:r>
                  <a:rPr lang="el-GR" sz="2300" dirty="0" smtClean="0"/>
                  <a:t>παρακολουθείται με τις αλλαγές </a:t>
                </a:r>
                <a:r>
                  <a:rPr lang="el-GR" sz="2300" dirty="0"/>
                  <a:t>της </a:t>
                </a:r>
                <a:r>
                  <a:rPr lang="el-GR" sz="2300" dirty="0" smtClean="0"/>
                  <a:t>ηλ</a:t>
                </a:r>
                <a:r>
                  <a:rPr lang="en-US" sz="2300" dirty="0" smtClean="0"/>
                  <a:t>.</a:t>
                </a:r>
                <a:r>
                  <a:rPr lang="el-GR" sz="2300" dirty="0" smtClean="0"/>
                  <a:t> αντίστασης</a:t>
                </a:r>
              </a:p>
              <a:p>
                <a:pPr lvl="1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300" b="0" i="0" smtClean="0">
                        <a:latin typeface="Cambria Math"/>
                      </a:rPr>
                      <m:t>Δρ</m:t>
                    </m:r>
                    <m:r>
                      <a:rPr lang="el-GR" sz="2300" b="0" i="0" smtClean="0">
                        <a:latin typeface="Cambria Math"/>
                      </a:rPr>
                      <m:t> </m:t>
                    </m:r>
                    <m:r>
                      <a:rPr lang="el-GR" sz="2300" b="0" i="1" smtClean="0">
                        <a:latin typeface="Cambria Math"/>
                        <a:ea typeface="Cambria Math"/>
                      </a:rPr>
                      <m:t>∝ </m:t>
                    </m:r>
                    <m:sSub>
                      <m:sSubPr>
                        <m:ctrlPr>
                          <a:rPr lang="el-GR" sz="23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300" dirty="0" smtClean="0"/>
                  <a:t> </a:t>
                </a:r>
                <a:endParaRPr lang="el-GR" sz="2300" dirty="0" smtClean="0"/>
              </a:p>
              <a:p>
                <a:r>
                  <a:rPr lang="el-GR" sz="2300" dirty="0" smtClean="0"/>
                  <a:t>Αποκατάσταση παραμένουσας αντίστασης:</a:t>
                </a:r>
              </a:p>
              <a:p>
                <a:pPr marL="0" indent="0">
                  <a:buNone/>
                </a:pPr>
                <a:r>
                  <a:rPr lang="el-GR" sz="23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300" b="0" i="0" smtClean="0">
                        <a:latin typeface="Cambria Math"/>
                      </a:rPr>
                      <m:t>Δρ</m:t>
                    </m:r>
                    <m:d>
                      <m:dPr>
                        <m:ctrlPr>
                          <a:rPr lang="el-GR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300" b="0" i="0" smtClean="0">
                                <a:latin typeface="Cambria Math"/>
                              </a:rPr>
                              <m:t>Τ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l-GR" sz="23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l-GR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3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l-GR" sz="23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l-GR" sz="2300" dirty="0" smtClean="0"/>
              </a:p>
              <a:p>
                <a:r>
                  <a:rPr lang="el-GR" sz="2300" dirty="0" smtClean="0"/>
                  <a:t>Ρυθμός αποκατάστασης:</a:t>
                </a:r>
              </a:p>
              <a:p>
                <a:pPr marL="0" indent="0">
                  <a:buNone/>
                </a:pPr>
                <a:r>
                  <a:rPr lang="el-GR" sz="2300" b="0" dirty="0" smtClean="0">
                    <a:ea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/>
                        <a:ea typeface="Cambria Math" pitchFamily="18" charset="0"/>
                      </a:rPr>
                      <m:t>−</m:t>
                    </m:r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Δρ</m:t>
                        </m:r>
                      </m:num>
                      <m:den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𝑑𝑇</m:t>
                        </m:r>
                      </m:den>
                    </m:f>
                    <m:r>
                      <a:rPr lang="el-GR" sz="2800" i="1" smtClean="0">
                        <a:latin typeface="Cambria Math" pitchFamily="18" charset="0"/>
                        <a:ea typeface="Cambria Math" pitchFamily="18" charset="0"/>
                      </a:rPr>
                      <m:t>≌</m:t>
                    </m:r>
                  </m:oMath>
                </a14:m>
                <a:r>
                  <a:rPr lang="el-GR" sz="2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0" smtClean="0">
                                <a:latin typeface="Cambria Math" pitchFamily="18" charset="0"/>
                                <a:ea typeface="Cambria Math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itchFamily="18" charset="0"/>
                            <a:ea typeface="Cambria Math" pitchFamily="18" charset="0"/>
                          </a:rPr>
                          <m:t>Ν</m:t>
                        </m:r>
                      </m:num>
                      <m:den>
                        <m:r>
                          <a:rPr lang="en-US" sz="2800" i="1">
                            <a:latin typeface="Cambria Math" pitchFamily="18" charset="0"/>
                            <a:ea typeface="Cambria Math" pitchFamily="18" charset="0"/>
                          </a:rPr>
                          <m:t>𝑑𝑇</m:t>
                        </m:r>
                      </m:den>
                    </m:f>
                  </m:oMath>
                </a14:m>
                <a:endParaRPr lang="el-GR" sz="23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  <a:blipFill rotWithShape="1">
                <a:blip r:embed="rId2"/>
                <a:stretch>
                  <a:fillRect l="-815" t="-7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20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ΠΕΙΡΑΜΑΤΙΚΑ ΑΠΟΤΕΛΕΣΜΑΤΑ</a:t>
            </a:r>
            <a:endParaRPr lang="el-GR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Αποκατάσταση παραμένουσας αντίστασης</a:t>
            </a:r>
            <a:endParaRPr lang="el-GR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7772400" cy="5638800"/>
          </a:xfrm>
        </p:spPr>
        <p:txBody>
          <a:bodyPr>
            <a:noAutofit/>
          </a:bodyPr>
          <a:lstStyle/>
          <a:p>
            <a:r>
              <a:rPr lang="el-GR" sz="2000" dirty="0" smtClean="0"/>
              <a:t>Μείωση του αριθμού </a:t>
            </a:r>
          </a:p>
          <a:p>
            <a:pPr marL="0" indent="341313">
              <a:buNone/>
              <a:tabLst>
                <a:tab pos="341313" algn="l"/>
              </a:tabLst>
            </a:pPr>
            <a:r>
              <a:rPr lang="el-GR" sz="2000" dirty="0" smtClean="0"/>
              <a:t>ατελειών</a:t>
            </a:r>
            <a:r>
              <a:rPr lang="en-US" sz="2000" dirty="0" smtClean="0"/>
              <a:t> </a:t>
            </a:r>
            <a:r>
              <a:rPr lang="el-GR" sz="2000" dirty="0" smtClean="0"/>
              <a:t>μέσω θερμικά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l-GR" sz="2000" dirty="0" smtClean="0"/>
              <a:t>	διεγειρόμενων διεργασιών</a:t>
            </a:r>
          </a:p>
          <a:p>
            <a:endParaRPr lang="el-GR" sz="2000" dirty="0" smtClean="0"/>
          </a:p>
          <a:p>
            <a:r>
              <a:rPr lang="el-GR" sz="2000" dirty="0" smtClean="0"/>
              <a:t>Η αποκατάσταση της </a:t>
            </a:r>
          </a:p>
          <a:p>
            <a:pPr marL="0" indent="341313">
              <a:buNone/>
            </a:pPr>
            <a:r>
              <a:rPr lang="el-GR" sz="2000" dirty="0" smtClean="0"/>
              <a:t>παραμένουσας αντίστασης </a:t>
            </a:r>
          </a:p>
          <a:p>
            <a:pPr marL="0" indent="341313">
              <a:buNone/>
            </a:pPr>
            <a:r>
              <a:rPr lang="el-GR" sz="2000" dirty="0" smtClean="0"/>
              <a:t>επιρεάζεται από τον </a:t>
            </a:r>
            <a:r>
              <a:rPr lang="en-US" sz="2000" dirty="0" smtClean="0"/>
              <a:t>C</a:t>
            </a:r>
            <a:r>
              <a:rPr lang="el-GR" sz="2000" dirty="0" smtClean="0"/>
              <a:t> στα </a:t>
            </a:r>
            <a:endParaRPr lang="en-US" sz="2000" dirty="0" smtClean="0"/>
          </a:p>
          <a:p>
            <a:pPr marL="0" indent="341313">
              <a:buNone/>
            </a:pPr>
            <a:r>
              <a:rPr lang="el-GR" sz="2000" dirty="0" smtClean="0"/>
              <a:t>στάδια </a:t>
            </a:r>
            <a:r>
              <a:rPr lang="en-US" sz="2000" dirty="0" smtClean="0"/>
              <a:t>II-IV</a:t>
            </a:r>
          </a:p>
          <a:p>
            <a:pPr marL="0" indent="341313">
              <a:buNone/>
            </a:pPr>
            <a:endParaRPr lang="el-GR" sz="2000" dirty="0" smtClean="0"/>
          </a:p>
          <a:p>
            <a:r>
              <a:rPr lang="el-GR" sz="2000" dirty="0" smtClean="0"/>
              <a:t>Επιβραδύνεται στα </a:t>
            </a:r>
            <a:r>
              <a:rPr lang="en-US" sz="2000" dirty="0" smtClean="0"/>
              <a:t>Fe-C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Η ηλ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/>
              <a:t>αντίσταση </a:t>
            </a:r>
            <a:r>
              <a:rPr lang="el-GR" sz="2000" dirty="0" smtClean="0"/>
              <a:t>λαμβάνει τιμές μικρότερες από την αρχική της στα δείγματα </a:t>
            </a:r>
            <a:r>
              <a:rPr lang="en-US" sz="2000" dirty="0" smtClean="0"/>
              <a:t>Fe-C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Διαφορετικοί μηχανισμοί αλληλεπίδρασης των ατελειών</a:t>
            </a:r>
          </a:p>
          <a:p>
            <a:pPr marL="0" indent="0">
              <a:buNone/>
            </a:pPr>
            <a:endParaRPr lang="el-GR" sz="20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0" y="1257300"/>
            <a:ext cx="5029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/>
              <a:t>Ρυθμός αποκατάστασης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Content Placeholder 1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0" y="1219200"/>
            <a:ext cx="5181600" cy="44196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228600" y="1219200"/>
            <a:ext cx="4038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baseline="-25000" dirty="0" smtClean="0"/>
              <a:t>A</a:t>
            </a:r>
            <a:r>
              <a:rPr lang="en-US" dirty="0" smtClean="0"/>
              <a:t>-I</a:t>
            </a:r>
            <a:r>
              <a:rPr lang="en-US" baseline="-25000" dirty="0" smtClean="0"/>
              <a:t>C</a:t>
            </a:r>
            <a:r>
              <a:rPr lang="en-US" dirty="0" smtClean="0"/>
              <a:t>, close-pairs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baseline="-25000" dirty="0" smtClean="0"/>
              <a:t>D</a:t>
            </a:r>
            <a:r>
              <a:rPr lang="en-US" dirty="0" smtClean="0"/>
              <a:t>, </a:t>
            </a:r>
            <a:r>
              <a:rPr lang="el-GR" dirty="0" smtClean="0"/>
              <a:t>Μετανάστευση</a:t>
            </a:r>
            <a:r>
              <a:rPr lang="el-GR" b="1" dirty="0" smtClean="0"/>
              <a:t> </a:t>
            </a:r>
            <a:r>
              <a:rPr lang="el-GR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ενδοπλεγματικών ατόμων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SIA </a:t>
            </a:r>
            <a:r>
              <a:rPr lang="el-GR" dirty="0" smtClean="0"/>
              <a:t>παγιδεύονται από άτομα </a:t>
            </a:r>
            <a:r>
              <a:rPr lang="en-US" dirty="0" smtClean="0"/>
              <a:t>C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 ΙΙ, 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Κ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Διάσπαση και μετανάστευση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συμπλόκων ενδοπλεγματικών ατόμων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 ΙΙΙ, 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Κ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Μετανάστευση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κενών πλεγματικών θέσεων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Επηρεάζεται </a:t>
            </a:r>
            <a:r>
              <a:rPr lang="el-GR" dirty="0"/>
              <a:t>από τη </a:t>
            </a:r>
            <a:r>
              <a:rPr lang="el-GR" dirty="0" smtClean="0"/>
              <a:t>δόση</a:t>
            </a:r>
            <a:endParaRPr lang="el-GR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Στάδιο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IV,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 &gt;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Εμφανίζεται μόνο στα δείγματα </a:t>
            </a:r>
            <a:r>
              <a:rPr lang="en-US" dirty="0" smtClean="0"/>
              <a:t>Fe-C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Χωρίζεται σε δύο υποστάδια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Μετανάστευση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ατόμων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Δημιουργία συμπλόκων </a:t>
            </a:r>
            <a:r>
              <a:rPr lang="en-US" dirty="0" smtClean="0"/>
              <a:t>V-C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και καρβιδίων</a:t>
            </a:r>
            <a:r>
              <a:rPr lang="en-US" dirty="0" smtClean="0"/>
              <a:t> Fe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506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Περιεχόμενα</a:t>
            </a:r>
            <a:endParaRPr lang="el-G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Εισαγωγικά 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Ενέργεια από Σύντηξη &amp; το πρόβλημα των Υλικών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Σκοπός της διατριβής</a:t>
            </a:r>
          </a:p>
          <a:p>
            <a:r>
              <a:rPr lang="el-GR" sz="2400" dirty="0" smtClean="0"/>
              <a:t>Πειραματική διαδικασία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Μεθοδολογία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Προετοιμασία Δειγμάτων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Ιοντική Ακτινοβόληση &amp; Μέτρηση ηλεκτρικής αντίστασης</a:t>
            </a:r>
          </a:p>
          <a:p>
            <a:r>
              <a:rPr lang="el-GR" sz="2400" dirty="0" smtClean="0"/>
              <a:t>Πειραματικά αποτελέσματα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Συγκέντρωση ατελειών κατά την ανόπτηση</a:t>
            </a:r>
          </a:p>
          <a:p>
            <a:pPr lvl="1">
              <a:buFont typeface="Wingdings" pitchFamily="2" charset="2"/>
              <a:buChar char="v"/>
            </a:pPr>
            <a:r>
              <a:rPr lang="el-GR" sz="1800" dirty="0" smtClean="0"/>
              <a:t>Σύγκριση των σταδίων αποκατάστασης κατά την ανόπτηση για 3 διαφορετικές δόσεις</a:t>
            </a:r>
          </a:p>
          <a:p>
            <a:r>
              <a:rPr lang="el-GR" sz="2400" dirty="0" smtClean="0"/>
              <a:t>Συμπεράσματα - Μελλοντικοί στόχοι</a:t>
            </a:r>
          </a:p>
          <a:p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77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419600" cy="533400"/>
          </a:xfrm>
        </p:spPr>
        <p:txBody>
          <a:bodyPr>
            <a:noAutofit/>
          </a:bodyPr>
          <a:lstStyle/>
          <a:p>
            <a:r>
              <a:rPr lang="el-G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Αποτελέσματα - Συμπεράσματα</a:t>
            </a:r>
            <a:endParaRPr lang="el-G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077200" cy="3276600"/>
          </a:xfrm>
        </p:spPr>
        <p:txBody>
          <a:bodyPr>
            <a:noAutofit/>
          </a:bodyPr>
          <a:lstStyle/>
          <a:p>
            <a:pPr algn="just"/>
            <a:r>
              <a:rPr lang="el-GR" sz="1800" dirty="0" smtClean="0"/>
              <a:t>Ακτινοβόληση δειγμάτων </a:t>
            </a:r>
            <a:r>
              <a:rPr lang="en-US" sz="1800" dirty="0" smtClean="0"/>
              <a:t>Fe &amp; Fe-200 at. ppm C </a:t>
            </a:r>
            <a:r>
              <a:rPr lang="el-GR" sz="1800" dirty="0" smtClean="0"/>
              <a:t>με πρωτόνια 5 </a:t>
            </a:r>
            <a:r>
              <a:rPr lang="en-US" sz="1800" dirty="0" smtClean="0"/>
              <a:t>MeV </a:t>
            </a:r>
            <a:r>
              <a:rPr lang="el-GR" sz="1800" dirty="0" smtClean="0"/>
              <a:t>σε θερμοκρασία Τ = 20 Κ</a:t>
            </a:r>
            <a:endParaRPr lang="en-US" sz="1800" dirty="0" smtClean="0"/>
          </a:p>
          <a:p>
            <a:pPr algn="just"/>
            <a:r>
              <a:rPr lang="el-GR" sz="1800" dirty="0" smtClean="0"/>
              <a:t>3 διαφορετικές δόσεις, 30 – 300 </a:t>
            </a:r>
            <a:r>
              <a:rPr lang="en-US" sz="1800" dirty="0" smtClean="0"/>
              <a:t>at. ppm FPs</a:t>
            </a:r>
            <a:endParaRPr lang="el-GR" sz="1800" dirty="0" smtClean="0"/>
          </a:p>
          <a:p>
            <a:pPr algn="just"/>
            <a:r>
              <a:rPr lang="el-GR" sz="1800" dirty="0" smtClean="0"/>
              <a:t>Πραγματοποιήθηκε</a:t>
            </a:r>
            <a:r>
              <a:rPr lang="en-US" sz="1800" dirty="0" smtClean="0"/>
              <a:t> </a:t>
            </a:r>
            <a:r>
              <a:rPr lang="en-US" sz="1800" i="1" dirty="0" smtClean="0"/>
              <a:t>in-situ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n-US" sz="1800" i="1" dirty="0" smtClean="0"/>
              <a:t>ex-situ</a:t>
            </a:r>
            <a:r>
              <a:rPr lang="el-GR" sz="1800" dirty="0" smtClean="0"/>
              <a:t> ανόπτηση για τις θερμοκρασίες Τ = 20-400 &amp; 400 – 700 Κ, αντίστοιχα</a:t>
            </a:r>
            <a:endParaRPr lang="en-US" sz="1800" dirty="0" smtClean="0"/>
          </a:p>
          <a:p>
            <a:pPr algn="just"/>
            <a:r>
              <a:rPr lang="el-GR" sz="1800" dirty="0" smtClean="0"/>
              <a:t>Καταγράφηκαν </a:t>
            </a:r>
            <a:r>
              <a:rPr lang="el-GR" sz="1800" dirty="0"/>
              <a:t>τα κύρια στάδια </a:t>
            </a:r>
            <a:r>
              <a:rPr lang="el-GR" sz="1800" dirty="0" smtClean="0"/>
              <a:t>αποκατάστασης</a:t>
            </a:r>
          </a:p>
          <a:p>
            <a:pPr algn="just"/>
            <a:r>
              <a:rPr lang="el-GR" sz="1800" dirty="0" smtClean="0"/>
              <a:t>Παρατηρήθηκε η παγίδευση και η απελευθέρωση των ενδοπλεγματικών ατόμων από τα άτομα  </a:t>
            </a:r>
            <a:r>
              <a:rPr lang="en-US" sz="1800" dirty="0" smtClean="0"/>
              <a:t>C </a:t>
            </a:r>
            <a:r>
              <a:rPr lang="el-GR" sz="1800" dirty="0" smtClean="0"/>
              <a:t>στα στάδια Ι &amp; ΙΙ, αντίστοιχα.</a:t>
            </a:r>
          </a:p>
          <a:p>
            <a:pPr algn="just"/>
            <a:r>
              <a:rPr lang="el-GR" sz="1800" dirty="0" smtClean="0"/>
              <a:t>Το στάδιο ΙΙΙ δεν φαίνεται να επηρεάζεται από την συγκέντρωση του </a:t>
            </a:r>
            <a:r>
              <a:rPr lang="en-US" sz="1800" dirty="0" smtClean="0"/>
              <a:t>C</a:t>
            </a:r>
          </a:p>
          <a:p>
            <a:pPr algn="just"/>
            <a:r>
              <a:rPr lang="en-US" sz="1800" dirty="0" smtClean="0"/>
              <a:t>To </a:t>
            </a:r>
            <a:r>
              <a:rPr lang="el-GR" sz="1800" dirty="0" smtClean="0"/>
              <a:t>στάδιο </a:t>
            </a:r>
            <a:r>
              <a:rPr lang="en-US" sz="1800" dirty="0" smtClean="0"/>
              <a:t>IV </a:t>
            </a:r>
            <a:r>
              <a:rPr lang="el-GR" sz="1800" dirty="0" smtClean="0"/>
              <a:t>οφείλεται στην μετανάστευση των ατόμων </a:t>
            </a:r>
            <a:r>
              <a:rPr lang="en-US" sz="1800" dirty="0" smtClean="0"/>
              <a:t>C</a:t>
            </a:r>
          </a:p>
          <a:p>
            <a:pPr algn="just"/>
            <a:endParaRPr lang="el-GR" sz="18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1000" y="4572000"/>
            <a:ext cx="4041775" cy="487362"/>
          </a:xfrm>
        </p:spPr>
        <p:txBody>
          <a:bodyPr/>
          <a:lstStyle/>
          <a:p>
            <a:r>
              <a:rPr lang="el-G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Μελλοντικοί στόχοι</a:t>
            </a:r>
            <a:endParaRPr lang="el-G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" y="5029200"/>
            <a:ext cx="8229600" cy="1219200"/>
          </a:xfrm>
        </p:spPr>
        <p:txBody>
          <a:bodyPr>
            <a:noAutofit/>
          </a:bodyPr>
          <a:lstStyle/>
          <a:p>
            <a:pPr algn="just"/>
            <a:r>
              <a:rPr lang="el-GR" sz="1800" dirty="0" smtClean="0"/>
              <a:t>Επεξεργασία και ανάλυση αποτελεσμάτων</a:t>
            </a:r>
            <a:endParaRPr lang="en-US" sz="1800" dirty="0" smtClean="0"/>
          </a:p>
          <a:p>
            <a:pPr algn="just"/>
            <a:r>
              <a:rPr lang="el-GR" sz="1800" dirty="0" smtClean="0"/>
              <a:t>Σύγκριση </a:t>
            </a:r>
            <a:r>
              <a:rPr lang="el-GR" sz="1800" dirty="0"/>
              <a:t>των αποτελεσμάτων με </a:t>
            </a:r>
            <a:r>
              <a:rPr lang="el-GR" sz="1800" dirty="0" smtClean="0"/>
              <a:t>θεωρητικά </a:t>
            </a:r>
            <a:r>
              <a:rPr lang="el-GR" sz="1800" dirty="0"/>
              <a:t>αποτελέσματα για τις αλληλεπιδράσεις </a:t>
            </a:r>
            <a:r>
              <a:rPr lang="el-GR" sz="1800" dirty="0" smtClean="0"/>
              <a:t>ατελειών</a:t>
            </a:r>
            <a:endParaRPr lang="en-US" sz="1800" dirty="0" smtClean="0"/>
          </a:p>
          <a:p>
            <a:r>
              <a:rPr lang="el-GR" sz="1800" dirty="0"/>
              <a:t>Ακτινοβόληση σε διαφορετικές δόσεις και μετρήσεις αποκατάστασης της ηλ. αντίστασης σε σειρά δειγμάτων </a:t>
            </a: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Fe-C-N</a:t>
            </a:r>
            <a:r>
              <a:rPr lang="el-GR" sz="1800" dirty="0"/>
              <a:t> ώστε να ερευνηθεί η επίδραση του Ν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8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Ευχαριστίες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1910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/>
              <a:t>Τριμελής επιτροπή: </a:t>
            </a:r>
          </a:p>
          <a:p>
            <a:pPr marL="0" indent="0">
              <a:buNone/>
            </a:pPr>
            <a:r>
              <a:rPr lang="el-GR" dirty="0"/>
              <a:t>Γ. </a:t>
            </a:r>
            <a:r>
              <a:rPr lang="el-GR" dirty="0" smtClean="0"/>
              <a:t>Αποστολόπουλος</a:t>
            </a:r>
            <a:r>
              <a:rPr lang="en-US" dirty="0" smtClean="0"/>
              <a:t>, </a:t>
            </a:r>
            <a:r>
              <a:rPr lang="el-GR" dirty="0" smtClean="0"/>
              <a:t>ΕΚΕΦΕ Δημόκριτος </a:t>
            </a:r>
          </a:p>
          <a:p>
            <a:pPr marL="0" indent="0">
              <a:buNone/>
            </a:pPr>
            <a:r>
              <a:rPr lang="el-GR" dirty="0" smtClean="0"/>
              <a:t>Ε</a:t>
            </a:r>
            <a:r>
              <a:rPr lang="el-GR" dirty="0"/>
              <a:t>. </a:t>
            </a:r>
            <a:r>
              <a:rPr lang="el-GR" dirty="0" err="1" smtClean="0"/>
              <a:t>Συσκάκης</a:t>
            </a:r>
            <a:r>
              <a:rPr lang="el-GR" dirty="0" smtClean="0"/>
              <a:t>, ΕΚΠΑ</a:t>
            </a:r>
          </a:p>
          <a:p>
            <a:pPr marL="0" indent="0">
              <a:buNone/>
            </a:pPr>
            <a:r>
              <a:rPr lang="el-GR" dirty="0" smtClean="0"/>
              <a:t>Θ</a:t>
            </a:r>
            <a:r>
              <a:rPr lang="el-GR" dirty="0"/>
              <a:t>. </a:t>
            </a:r>
            <a:r>
              <a:rPr lang="el-GR" dirty="0" smtClean="0"/>
              <a:t>Μερτζιμέκης, ΕΚΠΑ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Εργαστήριο Επιταχυντή </a:t>
            </a:r>
            <a:r>
              <a:rPr lang="en-US" dirty="0" smtClean="0"/>
              <a:t>TANDEM</a:t>
            </a:r>
          </a:p>
          <a:p>
            <a:pPr marL="0" indent="0">
              <a:buNone/>
            </a:pPr>
            <a:r>
              <a:rPr lang="el-GR" dirty="0" smtClean="0"/>
              <a:t>Α. Λαγογιάννης, Μ. Αξιώτης</a:t>
            </a:r>
          </a:p>
          <a:p>
            <a:pPr marL="0" indent="0">
              <a:buNone/>
            </a:pPr>
            <a:r>
              <a:rPr lang="el-GR" dirty="0" smtClean="0"/>
              <a:t>Μ. Ανδριανής, Β. Ανδρεόπουλος, Μ. Τσοπανάκης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Ζ. </a:t>
            </a:r>
            <a:r>
              <a:rPr lang="el-GR" dirty="0" smtClean="0"/>
              <a:t>Κοτσίνα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M. </a:t>
            </a:r>
            <a:r>
              <a:rPr lang="el-GR" dirty="0" smtClean="0"/>
              <a:t>Συσκάκη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Η παρούσα διατριβή εκτελείται στα πλαίσια του προγράμματος </a:t>
            </a:r>
            <a:r>
              <a:rPr lang="en-US" dirty="0" err="1" smtClean="0"/>
              <a:t>EUROfusion</a:t>
            </a:r>
            <a:r>
              <a:rPr lang="el-GR" dirty="0" smtClean="0"/>
              <a:t>, </a:t>
            </a:r>
            <a:r>
              <a:rPr lang="en-US" dirty="0" smtClean="0"/>
              <a:t>HORIZON2020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00600" y="5638800"/>
            <a:ext cx="3610184" cy="648072"/>
            <a:chOff x="18230283" y="40396912"/>
            <a:chExt cx="9924896" cy="178164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8" t="14603" r="3664" b="12682"/>
          <a:stretch/>
        </p:blipFill>
        <p:spPr>
          <a:xfrm>
            <a:off x="457200" y="5334740"/>
            <a:ext cx="3942294" cy="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μέτρησης σε ακτινοβόληση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19800" cy="54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09" y="990600"/>
            <a:ext cx="5592691" cy="490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914400" algn="l"/>
              </a:tabLst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Απεικόνιση της δέσμης πρωτονίων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751" y="4648200"/>
            <a:ext cx="3581400" cy="1477963"/>
          </a:xfrm>
        </p:spPr>
        <p:txBody>
          <a:bodyPr/>
          <a:lstStyle/>
          <a:p>
            <a:r>
              <a:rPr lang="el-GR" dirty="0" smtClean="0"/>
              <a:t>Μέτρηση σε 1-</a:t>
            </a:r>
            <a:r>
              <a:rPr lang="en-US" dirty="0" smtClean="0"/>
              <a:t>D </a:t>
            </a:r>
          </a:p>
          <a:p>
            <a:r>
              <a:rPr lang="el-GR" dirty="0" err="1" smtClean="0"/>
              <a:t>Ηλ</a:t>
            </a:r>
            <a:r>
              <a:rPr lang="el-GR" dirty="0" smtClean="0"/>
              <a:t>. Ρεύμα δέσμης με </a:t>
            </a:r>
            <a:r>
              <a:rPr lang="en-US" dirty="0" smtClean="0"/>
              <a:t>Faraday Cup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8631"/>
            <a:ext cx="3124200" cy="30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02" y="1369621"/>
            <a:ext cx="4040298" cy="304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850075" y="4676899"/>
            <a:ext cx="35814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60203" y="4676898"/>
            <a:ext cx="3581400" cy="1477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Απεικόνιση </a:t>
            </a:r>
            <a:r>
              <a:rPr lang="en-US" dirty="0" smtClean="0"/>
              <a:t>2</a:t>
            </a:r>
            <a:r>
              <a:rPr lang="el-GR" dirty="0" smtClean="0"/>
              <a:t>-</a:t>
            </a:r>
            <a:r>
              <a:rPr lang="en-US" dirty="0" smtClean="0"/>
              <a:t>D </a:t>
            </a:r>
          </a:p>
          <a:p>
            <a:r>
              <a:rPr lang="en-US" dirty="0" smtClean="0"/>
              <a:t>Quartz plate – CCD Camera</a:t>
            </a:r>
          </a:p>
          <a:p>
            <a:r>
              <a:rPr lang="en-US" dirty="0" smtClean="0"/>
              <a:t>10 x 10 mm</a:t>
            </a:r>
            <a:r>
              <a:rPr lang="en-US" baseline="30000" dirty="0" smtClean="0"/>
              <a:t>2</a:t>
            </a:r>
            <a:endParaRPr lang="el-GR" baseline="30000" dirty="0"/>
          </a:p>
        </p:txBody>
      </p:sp>
    </p:spTree>
    <p:extLst>
      <p:ext uri="{BB962C8B-B14F-4D97-AF65-F5344CB8AC3E}">
        <p14:creationId xmlns:p14="http://schemas.microsoft.com/office/powerpoint/2010/main" val="1035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Σύντηξη</a:t>
            </a:r>
            <a:r>
              <a:rPr lang="en-US" sz="2000" dirty="0" smtClean="0"/>
              <a:t>: </a:t>
            </a:r>
            <a:r>
              <a:rPr lang="el-GR" sz="2000" dirty="0" smtClean="0"/>
              <a:t>μπορεί να  αποτελέσει μια πηγή ενέργειας για τον άνθρωπο,  φιλική στο περιβάλλον, ασφαλή και πρακτικά αστείρευτη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r>
              <a:rPr lang="el-GR" sz="2000" dirty="0"/>
              <a:t>Η έρευνα για τη Σύντηξη στην Ευρώπη διεξάγεται στα πλαίσια του προγράμματος </a:t>
            </a:r>
            <a:r>
              <a:rPr lang="en-US" sz="2000" dirty="0" err="1"/>
              <a:t>EUROfusion</a:t>
            </a:r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Για την επίτευξη της</a:t>
            </a:r>
            <a:r>
              <a:rPr lang="en-US" sz="2000" dirty="0" smtClean="0"/>
              <a:t> </a:t>
            </a:r>
            <a:r>
              <a:rPr lang="el-GR" sz="2000" b="1" dirty="0" smtClean="0"/>
              <a:t>παραγωγής </a:t>
            </a:r>
            <a:r>
              <a:rPr lang="el-GR" sz="2000" b="1" dirty="0"/>
              <a:t>ενέργειας</a:t>
            </a:r>
            <a:r>
              <a:rPr lang="el-GR" sz="2000" dirty="0"/>
              <a:t> </a:t>
            </a:r>
            <a:r>
              <a:rPr lang="el-GR" sz="2000" dirty="0" smtClean="0"/>
              <a:t>από τη σύντηξη αντιμετωπίζουμε σειρά από σημαντικές επιστημονικές και τεχνικές προκλήσεις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7" y="2285999"/>
            <a:ext cx="3646133" cy="1828800"/>
          </a:xfrm>
          <a:prstGeom prst="rect">
            <a:avLst/>
          </a:prstGeom>
        </p:spPr>
      </p:pic>
      <p:pic>
        <p:nvPicPr>
          <p:cNvPr id="9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8" t="14603" r="3664" b="12682"/>
          <a:stretch/>
        </p:blipFill>
        <p:spPr>
          <a:xfrm>
            <a:off x="3794454" y="4495800"/>
            <a:ext cx="2607336" cy="6297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198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7184" y="272171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Σχηματική αναπαράσταση του </a:t>
            </a:r>
            <a:r>
              <a:rPr lang="en-US" sz="1400" dirty="0" smtClean="0"/>
              <a:t>ITER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480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Fusion Roadmap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ver. 2018)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Andreas\Desktop\Fusion Materials\sinedria\Hmerides\Demokritos_7_12_18\Comparison-of-Tore-Supra-JET-ITER-and-DEM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5943600" cy="25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791200" cy="2743201"/>
          </a:xfrm>
        </p:spPr>
      </p:pic>
    </p:spTree>
    <p:extLst>
      <p:ext uri="{BB962C8B-B14F-4D97-AF65-F5344CB8AC3E}">
        <p14:creationId xmlns:p14="http://schemas.microsoft.com/office/powerpoint/2010/main" val="5546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56" y="3949506"/>
            <a:ext cx="2366743" cy="168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πρόβλημα των Υλικών για την Σύντηξη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4118"/>
            <a:ext cx="6064938" cy="5349082"/>
          </a:xfrm>
        </p:spPr>
        <p:txBody>
          <a:bodyPr>
            <a:normAutofit fontScale="92500" lnSpcReduction="20000"/>
          </a:bodyPr>
          <a:lstStyle/>
          <a:p>
            <a:r>
              <a:rPr lang="el-G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Υλικά</a:t>
            </a:r>
            <a:r>
              <a:rPr lang="el-GR" sz="2000" b="1" dirty="0" smtClean="0"/>
              <a:t> </a:t>
            </a:r>
            <a:r>
              <a:rPr lang="el-GR" sz="2000" dirty="0" smtClean="0"/>
              <a:t>ανθεκτικά </a:t>
            </a:r>
            <a:r>
              <a:rPr lang="el-GR" sz="2000" dirty="0"/>
              <a:t>στις συνθήκες λειτουργίας των μελλοντικών αντιδραστήρων</a:t>
            </a:r>
          </a:p>
          <a:p>
            <a:pPr lvl="1">
              <a:buFont typeface="Wingdings" pitchFamily="2" charset="2"/>
              <a:buChar char="Ø"/>
            </a:pPr>
            <a:r>
              <a:rPr lang="el-GR" sz="1600" dirty="0"/>
              <a:t>Υψηλή ροή ακτινοβολίας (κυρίως νετρονίων 14 </a:t>
            </a:r>
            <a:r>
              <a:rPr lang="en-US" sz="1600" dirty="0"/>
              <a:t>MeV)</a:t>
            </a:r>
            <a:endParaRPr lang="el-GR" sz="1600" dirty="0"/>
          </a:p>
          <a:p>
            <a:pPr lvl="1">
              <a:buFont typeface="Wingdings" pitchFamily="2" charset="2"/>
              <a:buChar char="Ø"/>
            </a:pPr>
            <a:r>
              <a:rPr lang="el-GR" sz="1600" dirty="0"/>
              <a:t>Υψηλές </a:t>
            </a:r>
            <a:r>
              <a:rPr lang="el-GR" sz="1600" dirty="0" smtClean="0"/>
              <a:t>θερμοκρασίες</a:t>
            </a: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endParaRPr lang="el-GR" sz="1600" dirty="0"/>
          </a:p>
          <a:p>
            <a:r>
              <a:rPr lang="el-GR" sz="2000" dirty="0" smtClean="0"/>
              <a:t>Υψηλή αντοχή στην ακτινοβόληση, διατήρηση των δομικών </a:t>
            </a:r>
            <a:r>
              <a:rPr lang="el-GR" sz="2000" dirty="0"/>
              <a:t>και </a:t>
            </a:r>
            <a:r>
              <a:rPr lang="el-GR" sz="2000" dirty="0" smtClean="0"/>
              <a:t>θερμικών ιδιότητων τους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Δεν έχουμε ακόμα τα κατάλληλα υλικά αλλά ούτε και τις υποδομές για δοκιμή τους σε πραγματικές συνθήκες λειτουργίας</a:t>
            </a:r>
            <a:endParaRPr lang="en-US" sz="2000" dirty="0" smtClean="0"/>
          </a:p>
          <a:p>
            <a:pPr lvl="1"/>
            <a:r>
              <a:rPr lang="el-GR" sz="1600" dirty="0" smtClean="0"/>
              <a:t>προβλήματα για σχεδιασμό, υλοποίηση &amp; αδειοδότηση των διατάξεων</a:t>
            </a:r>
            <a:endParaRPr lang="en-US" sz="1600" dirty="0" smtClean="0"/>
          </a:p>
          <a:p>
            <a:endParaRPr lang="el-GR" sz="2000" dirty="0" smtClean="0"/>
          </a:p>
          <a:p>
            <a:r>
              <a:rPr lang="el-GR" sz="2000" dirty="0" smtClean="0"/>
              <a:t>Για αυτό η διεθνής ερευνητική προσπάθεια εστιάζεται σε:</a:t>
            </a:r>
          </a:p>
          <a:p>
            <a:pPr lvl="1"/>
            <a:r>
              <a:rPr lang="el-GR" sz="1600" dirty="0" smtClean="0"/>
              <a:t>ανάπτυξη νέων υλικών</a:t>
            </a:r>
          </a:p>
          <a:p>
            <a:pPr lvl="1"/>
            <a:r>
              <a:rPr lang="el-GR" sz="1600" dirty="0" smtClean="0"/>
              <a:t>δοκιμές και χαρακτηρισμό στα υπάρχοντα υλικά αναφοράς </a:t>
            </a:r>
          </a:p>
          <a:p>
            <a:pPr lvl="1"/>
            <a:r>
              <a:rPr lang="el-GR" sz="1600" dirty="0" smtClean="0"/>
              <a:t>ανάπτυξη θεωρητικών μοντέλων με πειραματική επιβεβαίωση για κατανόηση και πρόβλεψη της βλάβης των υλικών κατά την ακτινοβόληση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8" y="1447800"/>
            <a:ext cx="230008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26940" y="106627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Radiation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52006"/>
              </p:ext>
            </p:extLst>
          </p:nvPr>
        </p:nvGraphicFramePr>
        <p:xfrm>
          <a:off x="609600" y="4057677"/>
          <a:ext cx="7315199" cy="150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/>
                <a:gridCol w="1905000"/>
                <a:gridCol w="381000"/>
                <a:gridCol w="1818317"/>
                <a:gridCol w="391483"/>
                <a:gridCol w="1904999"/>
              </a:tblGrid>
              <a:tr h="346683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Κλίμακα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Μικροσκοπική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err="1" smtClean="0"/>
                        <a:t>Μεσοσκοπική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Μακροσκοπική</a:t>
                      </a:r>
                      <a:endParaRPr lang="en-US" sz="1600" b="1" dirty="0"/>
                    </a:p>
                  </a:txBody>
                  <a:tcPr/>
                </a:tc>
              </a:tr>
              <a:tr h="33023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(</a:t>
                      </a:r>
                      <a:r>
                        <a:rPr lang="en-US" sz="1600" dirty="0" smtClean="0"/>
                        <a:t>nm,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ps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m, 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(cm, </a:t>
                      </a:r>
                      <a:r>
                        <a:rPr lang="en-US" sz="1600" dirty="0" err="1" smtClean="0"/>
                        <a:t>yr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73415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Πρωτογενείς</a:t>
                      </a:r>
                      <a:r>
                        <a:rPr lang="el-GR" sz="1600" baseline="0" dirty="0" smtClean="0"/>
                        <a:t> ατέλειες, διάχυση, αλληλεπίδραση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Αλλαγές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μικροδομής</a:t>
                      </a:r>
                      <a:r>
                        <a:rPr lang="el-GR" sz="1600" baseline="0" dirty="0" smtClean="0"/>
                        <a:t>, φάσεων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Παραμόρφωση,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ψαθυροποίηση</a:t>
                      </a:r>
                      <a:r>
                        <a:rPr lang="el-GR" sz="1600" baseline="0" dirty="0" smtClean="0"/>
                        <a:t>,</a:t>
                      </a:r>
                    </a:p>
                    <a:p>
                      <a:r>
                        <a:rPr lang="el-GR" sz="1600" baseline="0" dirty="0" smtClean="0"/>
                        <a:t>Αστοχία υλικού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Σκοπός της Διδακτορικής Διατριβής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7754"/>
            <a:ext cx="5791200" cy="2522518"/>
          </a:xfrm>
        </p:spPr>
        <p:txBody>
          <a:bodyPr>
            <a:noAutofit/>
          </a:bodyPr>
          <a:lstStyle/>
          <a:p>
            <a:r>
              <a:rPr lang="el-GR" sz="1600" i="1" dirty="0" smtClean="0"/>
              <a:t>Μελέτη των αλληλεπιδράσεων </a:t>
            </a:r>
            <a:r>
              <a:rPr lang="el-GR" sz="1600" i="1" dirty="0"/>
              <a:t>μεταξύ ατελειών από ακτινοβόληση και προσμίξεων σε φερριτικά </a:t>
            </a:r>
            <a:r>
              <a:rPr lang="el-GR" sz="1600" i="1" dirty="0" smtClean="0"/>
              <a:t>κράματα</a:t>
            </a:r>
            <a:endParaRPr lang="el-GR" sz="1600" dirty="0" smtClean="0"/>
          </a:p>
          <a:p>
            <a:r>
              <a:rPr lang="en-US" sz="1600" dirty="0" smtClean="0"/>
              <a:t> </a:t>
            </a:r>
            <a:r>
              <a:rPr lang="el-GR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Φερριτικά</a:t>
            </a:r>
            <a:r>
              <a:rPr lang="el-G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Κράματα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1600" dirty="0" smtClean="0">
                <a:solidFill>
                  <a:srgbClr val="0070C0"/>
                </a:solidFill>
              </a:rPr>
              <a:t> </a:t>
            </a:r>
            <a:r>
              <a:rPr lang="el-GR" sz="1600" dirty="0"/>
              <a:t>Δομικά υλικά </a:t>
            </a:r>
            <a:r>
              <a:rPr lang="el-GR" sz="1600" dirty="0" smtClean="0"/>
              <a:t>αναφοράς για </a:t>
            </a:r>
            <a:r>
              <a:rPr lang="el-GR" sz="1600" dirty="0"/>
              <a:t>εφαρμογή </a:t>
            </a:r>
            <a:r>
              <a:rPr lang="el-GR" sz="1600" dirty="0" smtClean="0"/>
              <a:t>στη σύντηξη </a:t>
            </a:r>
            <a:endParaRPr lang="en-US" sz="1600" dirty="0"/>
          </a:p>
          <a:p>
            <a:pPr>
              <a:tabLst>
                <a:tab pos="112713" algn="l"/>
              </a:tabLst>
            </a:pPr>
            <a:r>
              <a:rPr lang="el-GR" sz="1600" b="1" dirty="0" smtClean="0"/>
              <a:t>Πρωτογενείς ατέλειες από ακτινοβόληση: Κενά </a:t>
            </a:r>
            <a:r>
              <a:rPr lang="en-US" sz="1600" b="1" dirty="0" smtClean="0"/>
              <a:t>(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vacancies</a:t>
            </a:r>
            <a:r>
              <a:rPr lang="en-US" sz="1600" b="1" dirty="0" smtClean="0"/>
              <a:t>)</a:t>
            </a:r>
            <a:r>
              <a:rPr lang="en-US" sz="1600" dirty="0" smtClean="0"/>
              <a:t>,</a:t>
            </a:r>
            <a:r>
              <a:rPr lang="el-GR" sz="1600" dirty="0" smtClean="0"/>
              <a:t> </a:t>
            </a:r>
            <a:r>
              <a:rPr lang="el-GR" sz="1600" b="1" dirty="0" err="1" smtClean="0"/>
              <a:t>ενδοπλεγματικ</a:t>
            </a:r>
            <a:r>
              <a:rPr lang="el-GR" sz="1600" b="1" dirty="0" err="1"/>
              <a:t>ά</a:t>
            </a:r>
            <a:r>
              <a:rPr lang="el-GR" sz="1600" b="1" dirty="0" smtClean="0"/>
              <a:t> άτομα </a:t>
            </a:r>
            <a:r>
              <a:rPr lang="en-US" sz="1600" b="1" dirty="0" smtClean="0"/>
              <a:t>(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interstitial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="1" dirty="0" smtClean="0"/>
              <a:t>) </a:t>
            </a:r>
            <a:r>
              <a:rPr lang="el-GR" sz="1600" b="1" dirty="0" smtClean="0"/>
              <a:t>και</a:t>
            </a:r>
            <a:r>
              <a:rPr lang="en-US" sz="1600" b="1" dirty="0" smtClean="0"/>
              <a:t> </a:t>
            </a:r>
            <a:r>
              <a:rPr lang="el-GR" sz="1600" b="1" dirty="0" smtClean="0"/>
              <a:t>μικρά συσσωματώματα τους</a:t>
            </a:r>
          </a:p>
          <a:p>
            <a:pPr>
              <a:tabLst>
                <a:tab pos="112713" algn="l"/>
              </a:tabLst>
            </a:pPr>
            <a:endParaRPr lang="el-GR" sz="1600" b="1" dirty="0" smtClean="0"/>
          </a:p>
          <a:p>
            <a:pPr marL="0" indent="0" algn="ctr">
              <a:buNone/>
              <a:tabLst>
                <a:tab pos="112713" algn="l"/>
              </a:tabLst>
            </a:pPr>
            <a:r>
              <a:rPr lang="en-US" sz="1600" b="1" dirty="0" smtClean="0"/>
              <a:t>Radiation Damage: a </a:t>
            </a:r>
            <a:r>
              <a:rPr lang="en-US" sz="1600" b="1" dirty="0" err="1" smtClean="0"/>
              <a:t>multiscale</a:t>
            </a:r>
            <a:r>
              <a:rPr lang="en-US" sz="1600" b="1" dirty="0"/>
              <a:t> phenomenon</a:t>
            </a:r>
            <a:endParaRPr lang="el-GR" sz="1600" b="1" dirty="0"/>
          </a:p>
          <a:p>
            <a:pPr>
              <a:tabLst>
                <a:tab pos="112713" algn="l"/>
              </a:tabLst>
            </a:pPr>
            <a:endParaRPr lang="en-US" sz="1600" b="1" dirty="0" smtClean="0"/>
          </a:p>
          <a:p>
            <a:pPr>
              <a:tabLst>
                <a:tab pos="112713" algn="l"/>
              </a:tabLst>
            </a:pPr>
            <a:endParaRPr lang="en-US" sz="1600" b="1" dirty="0"/>
          </a:p>
          <a:p>
            <a:pPr>
              <a:tabLst>
                <a:tab pos="112713" algn="l"/>
              </a:tabLst>
            </a:pPr>
            <a:endParaRPr lang="en-US" sz="1600" b="1" dirty="0" smtClean="0"/>
          </a:p>
          <a:p>
            <a:pPr>
              <a:tabLst>
                <a:tab pos="112713" algn="l"/>
              </a:tabLst>
            </a:pPr>
            <a:endParaRPr lang="en-US" sz="1600" b="1" dirty="0"/>
          </a:p>
          <a:p>
            <a:pPr marL="0" indent="0">
              <a:buNone/>
              <a:tabLst>
                <a:tab pos="112713" algn="l"/>
              </a:tabLst>
            </a:pPr>
            <a:endParaRPr lang="en-US" sz="1600" b="1" dirty="0"/>
          </a:p>
          <a:p>
            <a:pPr>
              <a:tabLst>
                <a:tab pos="112713" algn="l"/>
              </a:tabLst>
            </a:pPr>
            <a:endParaRPr lang="el-GR" sz="1600" b="1" dirty="0" smtClean="0"/>
          </a:p>
          <a:p>
            <a:pPr>
              <a:tabLst>
                <a:tab pos="112713" algn="l"/>
              </a:tabLst>
            </a:pPr>
            <a:endParaRPr lang="en-US" sz="1600" b="1" dirty="0" smtClean="0"/>
          </a:p>
          <a:p>
            <a:pPr>
              <a:tabLst>
                <a:tab pos="112713" algn="l"/>
              </a:tabLst>
            </a:pPr>
            <a:r>
              <a:rPr lang="el-GR" sz="1600" b="1" dirty="0" smtClean="0"/>
              <a:t>Τα αποτελέσματα θα χρησιμοποιηθούν για την επιβεβαίωση θεωρητικών μοντέλων για τις αλληλεπιδράσεις των ατελειών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152400"/>
            <a:ext cx="8991600" cy="6629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7754"/>
            <a:ext cx="28956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Brace 13"/>
          <p:cNvSpPr/>
          <p:nvPr/>
        </p:nvSpPr>
        <p:spPr>
          <a:xfrm>
            <a:off x="3200400" y="4162961"/>
            <a:ext cx="381000" cy="132343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Brace 15"/>
          <p:cNvSpPr/>
          <p:nvPr/>
        </p:nvSpPr>
        <p:spPr>
          <a:xfrm>
            <a:off x="5524500" y="4114800"/>
            <a:ext cx="381000" cy="1323439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2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βήματα που θα ακολουθήσουμε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Ακτινοβόληση με πρωτόνια</a:t>
            </a:r>
            <a:r>
              <a:rPr lang="el-GR" dirty="0" smtClean="0"/>
              <a:t> και δημιουργία αριθμού πρωτογενών ατελειών σε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κρυογενική θερμοκρασία</a:t>
            </a:r>
            <a:r>
              <a:rPr lang="en-US" dirty="0" smtClean="0"/>
              <a:t> </a:t>
            </a:r>
            <a:r>
              <a:rPr lang="el-GR" sz="2900" dirty="0" smtClean="0">
                <a:latin typeface="Arial"/>
                <a:cs typeface="Arial"/>
              </a:rPr>
              <a:t>~</a:t>
            </a:r>
            <a:r>
              <a:rPr lang="el-GR" dirty="0" smtClean="0"/>
              <a:t> 20 Κ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Ισόχρονη </a:t>
            </a:r>
            <a:r>
              <a:rPr lang="el-G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νόπτηση </a:t>
            </a:r>
            <a:r>
              <a:rPr lang="el-GR" dirty="0" smtClean="0"/>
              <a:t>σε υψηλότερες θερμοκρασίες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 πληθυσμός των ατελειών μειώνεται σταδιακά λόγω διάχυσης, επανασύνδεσης, αλληλεπιδράσεων κλπ. έως ότου μηδενιστεί (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αποκατάσταση</a:t>
            </a:r>
            <a:r>
              <a:rPr lang="el-GR" dirty="0" smtClean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εξέλιξη των ατελειών μελετάται με μετρήσεις </a:t>
            </a:r>
            <a:r>
              <a:rPr lang="en-US" i="1" dirty="0" smtClean="0"/>
              <a:t>in-situ</a:t>
            </a:r>
            <a:r>
              <a:rPr lang="el-GR" dirty="0" smtClean="0"/>
              <a:t> της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ηλεκτρικής αντίστασης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εξέλιξη του αριθμού συναρτήσει της θερμοκρασίας </a:t>
            </a:r>
            <a:r>
              <a:rPr lang="el-GR" dirty="0" err="1" smtClean="0"/>
              <a:t>ανόπτησης</a:t>
            </a:r>
            <a:r>
              <a:rPr lang="el-GR" dirty="0" smtClean="0"/>
              <a:t> δίνει πληροφορίες για την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κινητική των ατελειών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5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8711"/>
            <a:ext cx="4343400" cy="34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139825" algn="l"/>
              </a:tabLst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Δημιουργία Ατελειών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5029200" cy="4800600"/>
          </a:xfrm>
        </p:spPr>
        <p:txBody>
          <a:bodyPr>
            <a:normAutofit fontScale="85000" lnSpcReduction="10000"/>
          </a:bodyPr>
          <a:lstStyle/>
          <a:p>
            <a:r>
              <a:rPr lang="el-GR" sz="2600" dirty="0" smtClean="0"/>
              <a:t>Αλληλεπίδραση 5 </a:t>
            </a:r>
            <a:r>
              <a:rPr lang="en-US" sz="2600" dirty="0" smtClean="0"/>
              <a:t>MeV p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</a:t>
            </a:r>
            <a:r>
              <a:rPr lang="el-GR" sz="2600" dirty="0" smtClean="0"/>
              <a:t>με την ύλη</a:t>
            </a:r>
            <a:r>
              <a:rPr lang="en-US" sz="2600" dirty="0" smtClean="0"/>
              <a:t> </a:t>
            </a:r>
            <a:endParaRPr lang="el-GR" sz="2600" dirty="0" smtClean="0"/>
          </a:p>
          <a:p>
            <a:pPr lvl="1">
              <a:buFont typeface="Wingdings" pitchFamily="2" charset="2"/>
              <a:buChar char="v"/>
            </a:pPr>
            <a:r>
              <a:rPr lang="el-GR" sz="2100" dirty="0" smtClean="0"/>
              <a:t> Κενό (</a:t>
            </a:r>
            <a:r>
              <a:rPr lang="en-US" sz="2100" dirty="0" smtClean="0"/>
              <a:t>Vacancy</a:t>
            </a:r>
            <a:r>
              <a:rPr lang="el-GR" sz="2100" dirty="0" smtClean="0"/>
              <a:t>)</a:t>
            </a:r>
            <a:endParaRPr lang="en-US" sz="2100" dirty="0" smtClean="0"/>
          </a:p>
          <a:p>
            <a:pPr lvl="1">
              <a:buFont typeface="Wingdings" pitchFamily="2" charset="2"/>
              <a:buChar char="v"/>
            </a:pPr>
            <a:r>
              <a:rPr lang="en-US" sz="2100" dirty="0"/>
              <a:t> </a:t>
            </a:r>
            <a:r>
              <a:rPr lang="el-GR" sz="2100" dirty="0" smtClean="0"/>
              <a:t>Ενδοπλεγματικό άτομο (</a:t>
            </a:r>
            <a:r>
              <a:rPr lang="en-US" sz="2100" dirty="0" smtClean="0"/>
              <a:t>Interstitial atom</a:t>
            </a:r>
            <a:r>
              <a:rPr lang="el-GR" sz="2100" dirty="0" smtClean="0"/>
              <a:t>)</a:t>
            </a:r>
            <a:r>
              <a:rPr lang="en-US" sz="2100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l-GR" sz="2100" dirty="0" smtClean="0"/>
              <a:t> </a:t>
            </a:r>
            <a:r>
              <a:rPr lang="en-US" sz="2100" dirty="0" err="1" smtClean="0"/>
              <a:t>Frenkel</a:t>
            </a:r>
            <a:r>
              <a:rPr lang="en-US" sz="2100" dirty="0" smtClean="0"/>
              <a:t> pair</a:t>
            </a:r>
            <a:endParaRPr lang="el-GR" sz="2100" dirty="0" smtClean="0"/>
          </a:p>
          <a:p>
            <a:pPr lvl="1">
              <a:buFont typeface="Wingdings" pitchFamily="2" charset="2"/>
              <a:buChar char="v"/>
            </a:pPr>
            <a:endParaRPr lang="el-GR" sz="2200" dirty="0" smtClean="0"/>
          </a:p>
          <a:p>
            <a:r>
              <a:rPr lang="el-GR" sz="2600" dirty="0" smtClean="0"/>
              <a:t>Χαρακτηριστικά πρωτογενών ατελειών</a:t>
            </a:r>
          </a:p>
          <a:p>
            <a:pPr lvl="1">
              <a:buFont typeface="Wingdings" pitchFamily="2" charset="2"/>
              <a:buChar char="v"/>
            </a:pPr>
            <a:r>
              <a:rPr lang="el-GR" sz="2100" dirty="0" smtClean="0"/>
              <a:t>Ιδιαίτερα Ευκίνητες </a:t>
            </a:r>
          </a:p>
          <a:p>
            <a:pPr lvl="1">
              <a:buFont typeface="Wingdings" pitchFamily="2" charset="2"/>
              <a:buChar char="v"/>
            </a:pPr>
            <a:r>
              <a:rPr lang="el-GR" sz="2100" dirty="0" smtClean="0"/>
              <a:t>Επανασυνδέονται</a:t>
            </a:r>
          </a:p>
          <a:p>
            <a:pPr lvl="1">
              <a:buFont typeface="Wingdings" pitchFamily="2" charset="2"/>
              <a:buChar char="v"/>
            </a:pPr>
            <a:r>
              <a:rPr lang="el-GR" sz="2100" dirty="0" smtClean="0"/>
              <a:t>Παγιδεύονται</a:t>
            </a:r>
          </a:p>
          <a:p>
            <a:pPr lvl="1">
              <a:buFont typeface="Wingdings" pitchFamily="2" charset="2"/>
              <a:buChar char="v"/>
            </a:pPr>
            <a:r>
              <a:rPr lang="el-GR" sz="2100" dirty="0" smtClean="0"/>
              <a:t>Δημιουργούν σύμπλοκα</a:t>
            </a:r>
          </a:p>
          <a:p>
            <a:pPr lvl="1">
              <a:buFont typeface="Wingdings" pitchFamily="2" charset="2"/>
              <a:buChar char="v"/>
            </a:pPr>
            <a:endParaRPr lang="el-GR" sz="2200" dirty="0" smtClean="0"/>
          </a:p>
          <a:p>
            <a:r>
              <a:rPr lang="el-GR" sz="2600" dirty="0" smtClean="0"/>
              <a:t>Κρυογενική θερμοκρασία</a:t>
            </a:r>
            <a:endParaRPr lang="el-GR" sz="2200" dirty="0" smtClean="0"/>
          </a:p>
          <a:p>
            <a:pPr lvl="1">
              <a:buFont typeface="Wingdings" pitchFamily="2" charset="2"/>
              <a:buChar char="v"/>
            </a:pPr>
            <a:r>
              <a:rPr lang="el-GR" sz="2100" dirty="0"/>
              <a:t>Απαραίτητη λόγω της υψηλής </a:t>
            </a:r>
            <a:r>
              <a:rPr lang="el-GR" sz="2100" dirty="0" smtClean="0"/>
              <a:t>ευκινησίας των ατελειών</a:t>
            </a:r>
            <a:endParaRPr lang="el-GR" sz="2100" dirty="0"/>
          </a:p>
          <a:p>
            <a:pPr lvl="1">
              <a:buFont typeface="Wingdings" pitchFamily="2" charset="2"/>
              <a:buChar char="v"/>
            </a:pPr>
            <a:endParaRPr lang="el-GR" dirty="0" smtClean="0"/>
          </a:p>
          <a:p>
            <a:pPr lvl="1">
              <a:buFont typeface="Wingdings" pitchFamily="2" charset="2"/>
              <a:buChar char="v"/>
            </a:pPr>
            <a:endParaRPr lang="el-GR" dirty="0" smtClean="0"/>
          </a:p>
          <a:p>
            <a:pPr lvl="1">
              <a:buFont typeface="Wingdings" pitchFamily="2" charset="2"/>
              <a:buChar char="v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40754</TotalTime>
  <Words>1183</Words>
  <Application>Microsoft Office PowerPoint</Application>
  <PresentationFormat>On-screen Show (4:3)</PresentationFormat>
  <Paragraphs>270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</vt:lpstr>
      <vt:lpstr>Wingdings</vt:lpstr>
      <vt:lpstr>Office Theme</vt:lpstr>
      <vt:lpstr>Αλληλεπιδράσεις μεταξύ ατόμων C και ατελειών από ακτινοβόληση πρωτονίων σε κρυογενικές θερμοκρασίες στον α-Fe</vt:lpstr>
      <vt:lpstr>Περιεχόμενα</vt:lpstr>
      <vt:lpstr>Εισαγωγή</vt:lpstr>
      <vt:lpstr>European Fusion Roadmap (ver. 2018)</vt:lpstr>
      <vt:lpstr>Το πρόβλημα των Υλικών για την Σύντηξη</vt:lpstr>
      <vt:lpstr>Σκοπός της Διδακτορικής Διατριβής</vt:lpstr>
      <vt:lpstr>Μεθοδολογία</vt:lpstr>
      <vt:lpstr>Τα βήματα που θα ακολουθήσουμε</vt:lpstr>
      <vt:lpstr>Δημιουργία Ατελειών</vt:lpstr>
      <vt:lpstr>Ατέλειες – Ηλεκτρική αντίσταση</vt:lpstr>
      <vt:lpstr>ΠΕΙΡΑΜΑΤΙΚΗ ΔΙΑΔΙΚΑΣΙΑ</vt:lpstr>
      <vt:lpstr>Προετοιμασία Δείγματος</vt:lpstr>
      <vt:lpstr>Πειραματικής Διάταξη Ακτινοβόλησης</vt:lpstr>
      <vt:lpstr>Δειγματοφορέας </vt:lpstr>
      <vt:lpstr>Συνθήκες Ακτινοβόλησης</vt:lpstr>
      <vt:lpstr>Συνθήκες ανόπτησης</vt:lpstr>
      <vt:lpstr>ΠΕΙΡΑΜΑΤΙΚΑ ΑΠΟΤΕΛΕΣΜΑΤΑ</vt:lpstr>
      <vt:lpstr>Αποκατάσταση παραμένουσας αντίστασης</vt:lpstr>
      <vt:lpstr>Ρυθμός αποκατάστασης</vt:lpstr>
      <vt:lpstr>PowerPoint Presentation</vt:lpstr>
      <vt:lpstr>Ευχαριστίες</vt:lpstr>
      <vt:lpstr>Παράδειγμα in-situ μέτρησης σε ακτινοβόληση</vt:lpstr>
      <vt:lpstr>Απεικόνιση της δέσμης πρωτονίων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Theodorou</dc:creator>
  <cp:lastModifiedBy>user</cp:lastModifiedBy>
  <cp:revision>216</cp:revision>
  <dcterms:created xsi:type="dcterms:W3CDTF">2018-01-16T08:33:03Z</dcterms:created>
  <dcterms:modified xsi:type="dcterms:W3CDTF">2019-02-14T15:37:27Z</dcterms:modified>
</cp:coreProperties>
</file>